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64" r:id="rId4"/>
    <p:sldId id="263" r:id="rId5"/>
    <p:sldId id="265" r:id="rId6"/>
    <p:sldId id="261" r:id="rId7"/>
    <p:sldId id="266" r:id="rId8"/>
    <p:sldId id="267" r:id="rId9"/>
    <p:sldId id="272" r:id="rId10"/>
    <p:sldId id="268" r:id="rId11"/>
    <p:sldId id="274" r:id="rId12"/>
    <p:sldId id="270" r:id="rId13"/>
    <p:sldId id="271" r:id="rId14"/>
    <p:sldId id="275" r:id="rId15"/>
    <p:sldId id="276" r:id="rId16"/>
    <p:sldId id="277" r:id="rId17"/>
    <p:sldId id="278" r:id="rId18"/>
    <p:sldId id="279" r:id="rId19"/>
    <p:sldId id="280" r:id="rId20"/>
    <p:sldId id="281" r:id="rId21"/>
  </p:sldIdLst>
  <p:sldSz cx="12192000" cy="6858000"/>
  <p:notesSz cx="9925050" cy="67929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ro" initials="n" lastIdx="1" clrIdx="0">
    <p:extLst>
      <p:ext uri="{19B8F6BF-5375-455C-9EA6-DF929625EA0E}">
        <p15:presenceInfo xmlns:p15="http://schemas.microsoft.com/office/powerpoint/2012/main" userId="noro" providerId="None"/>
      </p:ext>
    </p:extLst>
  </p:cmAuthor>
  <p:cmAuthor id="2" name="PC 高嶋" initials="P高" lastIdx="1" clrIdx="1">
    <p:extLst>
      <p:ext uri="{19B8F6BF-5375-455C-9EA6-DF929625EA0E}">
        <p15:presenceInfo xmlns:p15="http://schemas.microsoft.com/office/powerpoint/2012/main" userId="78adcbd1fbf93aa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300697" cy="34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1184" y="2"/>
            <a:ext cx="4302281" cy="34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452318"/>
            <a:ext cx="4300697" cy="340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31162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10400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09410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420074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75921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09777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13220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22259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3743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3357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3545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8868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7052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91906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462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2833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7725"/>
            <a:ext cx="4076700" cy="2293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992347" y="3269723"/>
            <a:ext cx="7940357" cy="2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25" rIns="91250" bIns="45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738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>
            <a:spLocks noGrp="1"/>
          </p:cNvSpPr>
          <p:nvPr>
            <p:ph type="ctrTitle"/>
          </p:nvPr>
        </p:nvSpPr>
        <p:spPr>
          <a:xfrm>
            <a:off x="1195754" y="1104779"/>
            <a:ext cx="10062272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ja-JP" b="1" dirty="0">
                <a:latin typeface="+mj-ea"/>
                <a:ea typeface="+mj-ea"/>
              </a:rPr>
              <a:t>タイトル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ja-JP" dirty="0">
                <a:latin typeface="+mj-ea"/>
                <a:ea typeface="+mj-ea"/>
              </a:rPr>
              <a:t>名前</a:t>
            </a:r>
            <a:r>
              <a:rPr lang="ja-JP" altLang="en-US" dirty="0">
                <a:latin typeface="+mj-ea"/>
                <a:ea typeface="+mj-ea"/>
              </a:rPr>
              <a:t>（なまえ）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2" name="Google Shape;118;p18">
            <a:extLst>
              <a:ext uri="{FF2B5EF4-FFF2-40B4-BE49-F238E27FC236}">
                <a16:creationId xmlns:a16="http://schemas.microsoft.com/office/drawing/2014/main" id="{975508AC-29BA-E9C3-61BB-49023BD3FF7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SzPts val="4400"/>
            </a:pPr>
            <a:r>
              <a:rPr lang="en-US" altLang="ja-JP" sz="4800" dirty="0">
                <a:solidFill>
                  <a:srgbClr val="FF0000"/>
                </a:solidFill>
                <a:latin typeface="+mj-ea"/>
                <a:ea typeface="+mj-ea"/>
              </a:rPr>
              <a:t>PREP</a:t>
            </a:r>
            <a:r>
              <a:rPr lang="ja-JP" altLang="en-US" sz="4800" dirty="0">
                <a:solidFill>
                  <a:srgbClr val="FF0000"/>
                </a:solidFill>
                <a:latin typeface="+mj-ea"/>
                <a:ea typeface="+mj-ea"/>
              </a:rPr>
              <a:t>法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838200" y="40098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３．結果（けっか：</a:t>
            </a:r>
            <a:r>
              <a:rPr lang="en-US" altLang="ja-JP" b="1" dirty="0">
                <a:latin typeface="+mj-ea"/>
                <a:ea typeface="+mj-ea"/>
              </a:rPr>
              <a:t>Results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595993" y="1825625"/>
            <a:ext cx="1027067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1BBAAA59-A876-6B34-655C-67B5BBE6FE2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697308" cy="466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SzPts val="2800"/>
              <a:buFont typeface="Arial"/>
              <a:buNone/>
            </a:pPr>
            <a:r>
              <a:rPr lang="ja-JP" altLang="en-US" sz="3200" dirty="0">
                <a:latin typeface="+mn-ea"/>
                <a:ea typeface="+mn-ea"/>
              </a:rPr>
              <a:t>結果（けっか：</a:t>
            </a:r>
            <a:r>
              <a:rPr lang="en-US" altLang="ja-JP" sz="3200" dirty="0">
                <a:latin typeface="+mn-ea"/>
                <a:ea typeface="+mn-ea"/>
              </a:rPr>
              <a:t>results</a:t>
            </a:r>
            <a:r>
              <a:rPr lang="ja-JP" altLang="en-US" sz="3200" dirty="0">
                <a:latin typeface="+mn-ea"/>
                <a:ea typeface="+mn-ea"/>
              </a:rPr>
              <a:t>）を書（か）いてください。</a:t>
            </a:r>
          </a:p>
        </p:txBody>
      </p:sp>
      <p:sp>
        <p:nvSpPr>
          <p:cNvPr id="6" name="Google Shape;100;p15">
            <a:extLst>
              <a:ext uri="{FF2B5EF4-FFF2-40B4-BE49-F238E27FC236}">
                <a16:creationId xmlns:a16="http://schemas.microsoft.com/office/drawing/2014/main" id="{0B86A921-7E42-1E6B-0CFC-3C3F652DEA60}"/>
              </a:ext>
            </a:extLst>
          </p:cNvPr>
          <p:cNvSpPr txBox="1">
            <a:spLocks/>
          </p:cNvSpPr>
          <p:nvPr/>
        </p:nvSpPr>
        <p:spPr>
          <a:xfrm>
            <a:off x="3628103" y="6304701"/>
            <a:ext cx="8249265" cy="361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ja-JP" altLang="en-US" sz="1800">
                <a:latin typeface="+mn-ea"/>
                <a:ea typeface="+mn-ea"/>
              </a:rPr>
              <a:t>引用（いんよう）する（</a:t>
            </a:r>
            <a:r>
              <a:rPr lang="en-US" altLang="ja-JP" sz="1800">
                <a:latin typeface="+mn-ea"/>
                <a:ea typeface="+mn-ea"/>
              </a:rPr>
              <a:t>quote</a:t>
            </a:r>
            <a:r>
              <a:rPr lang="ja-JP" altLang="en-US" sz="1800">
                <a:latin typeface="+mn-ea"/>
                <a:ea typeface="+mn-ea"/>
              </a:rPr>
              <a:t>）ときは出典（しゅってん：</a:t>
            </a:r>
            <a:r>
              <a:rPr lang="en-US" altLang="ja-JP" sz="1800">
                <a:latin typeface="+mn-ea"/>
                <a:ea typeface="+mn-ea"/>
              </a:rPr>
              <a:t>source</a:t>
            </a:r>
            <a:r>
              <a:rPr lang="ja-JP" altLang="en-US" sz="1800">
                <a:latin typeface="+mn-ea"/>
                <a:ea typeface="+mn-ea"/>
              </a:rPr>
              <a:t>）を入（い）れてください。</a:t>
            </a:r>
          </a:p>
          <a:p>
            <a:pPr marL="0" indent="0">
              <a:buFont typeface="Arial"/>
              <a:buNone/>
            </a:pPr>
            <a:endParaRPr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49744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４．考察（こうさつ：</a:t>
            </a:r>
            <a:r>
              <a:rPr lang="en-US" altLang="ja-JP" b="1" dirty="0">
                <a:latin typeface="+mj-ea"/>
                <a:ea typeface="+mj-ea"/>
              </a:rPr>
              <a:t>Discussion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97308" cy="466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ja-JP" altLang="en-US" sz="3200" dirty="0">
                <a:latin typeface="+mn-ea"/>
                <a:ea typeface="+mn-ea"/>
              </a:rPr>
              <a:t>考察（こうさつ：</a:t>
            </a:r>
            <a:r>
              <a:rPr lang="en-US" altLang="ja-JP" sz="3200" dirty="0">
                <a:latin typeface="+mn-ea"/>
                <a:ea typeface="+mn-ea"/>
              </a:rPr>
              <a:t>discussion</a:t>
            </a:r>
            <a:r>
              <a:rPr lang="ja-JP" altLang="en-US" sz="3200" dirty="0">
                <a:latin typeface="+mn-ea"/>
                <a:ea typeface="+mn-ea"/>
              </a:rPr>
              <a:t>）を書（か）いてください。</a:t>
            </a:r>
            <a:endParaRPr sz="3200" dirty="0">
              <a:latin typeface="+mn-ea"/>
              <a:ea typeface="+mn-ea"/>
            </a:endParaRPr>
          </a:p>
        </p:txBody>
      </p:sp>
      <p:sp>
        <p:nvSpPr>
          <p:cNvPr id="3" name="Google Shape;100;p15">
            <a:extLst>
              <a:ext uri="{FF2B5EF4-FFF2-40B4-BE49-F238E27FC236}">
                <a16:creationId xmlns:a16="http://schemas.microsoft.com/office/drawing/2014/main" id="{05D6F6F1-1271-1D3F-3092-BA67F5D5FD76}"/>
              </a:ext>
            </a:extLst>
          </p:cNvPr>
          <p:cNvSpPr txBox="1">
            <a:spLocks/>
          </p:cNvSpPr>
          <p:nvPr/>
        </p:nvSpPr>
        <p:spPr>
          <a:xfrm>
            <a:off x="3628103" y="6304701"/>
            <a:ext cx="8249265" cy="361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ja-JP" altLang="en-US" sz="1800">
                <a:latin typeface="+mn-ea"/>
                <a:ea typeface="+mn-ea"/>
              </a:rPr>
              <a:t>引用（いんよう）する（</a:t>
            </a:r>
            <a:r>
              <a:rPr lang="en-US" altLang="ja-JP" sz="1800">
                <a:latin typeface="+mn-ea"/>
                <a:ea typeface="+mn-ea"/>
              </a:rPr>
              <a:t>quote</a:t>
            </a:r>
            <a:r>
              <a:rPr lang="ja-JP" altLang="en-US" sz="1800">
                <a:latin typeface="+mn-ea"/>
                <a:ea typeface="+mn-ea"/>
              </a:rPr>
              <a:t>）ときは出典（しゅってん：</a:t>
            </a:r>
            <a:r>
              <a:rPr lang="en-US" altLang="ja-JP" sz="1800">
                <a:latin typeface="+mn-ea"/>
                <a:ea typeface="+mn-ea"/>
              </a:rPr>
              <a:t>source</a:t>
            </a:r>
            <a:r>
              <a:rPr lang="ja-JP" altLang="en-US" sz="1800">
                <a:latin typeface="+mn-ea"/>
                <a:ea typeface="+mn-ea"/>
              </a:rPr>
              <a:t>）を入（い）れてください。</a:t>
            </a:r>
          </a:p>
          <a:p>
            <a:pPr marL="0" indent="0">
              <a:buFont typeface="Arial"/>
              <a:buNone/>
            </a:pPr>
            <a:endParaRPr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327979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５．結論（けつろん：</a:t>
            </a:r>
            <a:r>
              <a:rPr lang="en-US" altLang="ja-JP" b="1" dirty="0">
                <a:latin typeface="+mj-ea"/>
                <a:ea typeface="+mj-ea"/>
              </a:rPr>
              <a:t>Conclusion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97308" cy="466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ja-JP" altLang="en-US" sz="3200" dirty="0">
                <a:latin typeface="+mn-ea"/>
                <a:ea typeface="+mn-ea"/>
              </a:rPr>
              <a:t>結論（けつろん：</a:t>
            </a:r>
            <a:r>
              <a:rPr lang="en-US" altLang="ja-JP" sz="3200" dirty="0">
                <a:latin typeface="+mn-ea"/>
                <a:ea typeface="+mn-ea"/>
              </a:rPr>
              <a:t>conclusion</a:t>
            </a:r>
            <a:r>
              <a:rPr lang="ja-JP" altLang="en-US" sz="3200" dirty="0">
                <a:latin typeface="+mn-ea"/>
                <a:ea typeface="+mn-ea"/>
              </a:rPr>
              <a:t>）を書（か）いてください。</a:t>
            </a:r>
            <a:endParaRPr sz="3200" dirty="0">
              <a:latin typeface="+mn-ea"/>
              <a:ea typeface="+mn-ea"/>
            </a:endParaRPr>
          </a:p>
        </p:txBody>
      </p:sp>
      <p:sp>
        <p:nvSpPr>
          <p:cNvPr id="3" name="Google Shape;100;p15">
            <a:extLst>
              <a:ext uri="{FF2B5EF4-FFF2-40B4-BE49-F238E27FC236}">
                <a16:creationId xmlns:a16="http://schemas.microsoft.com/office/drawing/2014/main" id="{397DEF2D-D874-2F38-BCE2-0EE901B83158}"/>
              </a:ext>
            </a:extLst>
          </p:cNvPr>
          <p:cNvSpPr txBox="1">
            <a:spLocks/>
          </p:cNvSpPr>
          <p:nvPr/>
        </p:nvSpPr>
        <p:spPr>
          <a:xfrm>
            <a:off x="3628103" y="6304701"/>
            <a:ext cx="8249265" cy="361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ja-JP" altLang="en-US" sz="1800">
                <a:latin typeface="+mn-ea"/>
                <a:ea typeface="+mn-ea"/>
              </a:rPr>
              <a:t>引用（いんよう）する（</a:t>
            </a:r>
            <a:r>
              <a:rPr lang="en-US" altLang="ja-JP" sz="1800">
                <a:latin typeface="+mn-ea"/>
                <a:ea typeface="+mn-ea"/>
              </a:rPr>
              <a:t>quote</a:t>
            </a:r>
            <a:r>
              <a:rPr lang="ja-JP" altLang="en-US" sz="1800">
                <a:latin typeface="+mn-ea"/>
                <a:ea typeface="+mn-ea"/>
              </a:rPr>
              <a:t>）ときは出典（しゅってん：</a:t>
            </a:r>
            <a:r>
              <a:rPr lang="en-US" altLang="ja-JP" sz="1800">
                <a:latin typeface="+mn-ea"/>
                <a:ea typeface="+mn-ea"/>
              </a:rPr>
              <a:t>source</a:t>
            </a:r>
            <a:r>
              <a:rPr lang="ja-JP" altLang="en-US" sz="1800">
                <a:latin typeface="+mn-ea"/>
                <a:ea typeface="+mn-ea"/>
              </a:rPr>
              <a:t>）を入（い）れてください。</a:t>
            </a:r>
          </a:p>
          <a:p>
            <a:pPr marL="0" indent="0">
              <a:buFont typeface="Arial"/>
              <a:buNone/>
            </a:pPr>
            <a:endParaRPr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29116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>
                <a:latin typeface="+mj-ea"/>
                <a:ea typeface="+mj-ea"/>
              </a:rPr>
              <a:t>参考文献（</a:t>
            </a:r>
            <a:r>
              <a:rPr lang="ja-JP" altLang="en-US" b="1" dirty="0">
                <a:latin typeface="+mj-ea"/>
                <a:ea typeface="+mj-ea"/>
              </a:rPr>
              <a:t>さんこうぶんけん：</a:t>
            </a:r>
            <a:r>
              <a:rPr lang="en-US" altLang="ja-JP" b="1" dirty="0">
                <a:latin typeface="+mj-ea"/>
                <a:ea typeface="+mj-ea"/>
              </a:rPr>
              <a:t>References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555171" y="1809297"/>
            <a:ext cx="1027067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9999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>
            <a:spLocks noGrp="1"/>
          </p:cNvSpPr>
          <p:nvPr>
            <p:ph type="ctrTitle"/>
          </p:nvPr>
        </p:nvSpPr>
        <p:spPr>
          <a:xfrm>
            <a:off x="1195754" y="1104779"/>
            <a:ext cx="10062272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ja-JP" b="1" dirty="0">
                <a:latin typeface="+mj-ea"/>
                <a:ea typeface="+mj-ea"/>
              </a:rPr>
              <a:t>タイトル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ja-JP" dirty="0">
                <a:latin typeface="+mj-ea"/>
                <a:ea typeface="+mj-ea"/>
              </a:rPr>
              <a:t>名前</a:t>
            </a:r>
            <a:r>
              <a:rPr lang="ja-JP" altLang="en-US" dirty="0">
                <a:latin typeface="+mj-ea"/>
                <a:ea typeface="+mj-ea"/>
              </a:rPr>
              <a:t>（なまえ）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2" name="Google Shape;118;p18">
            <a:extLst>
              <a:ext uri="{FF2B5EF4-FFF2-40B4-BE49-F238E27FC236}">
                <a16:creationId xmlns:a16="http://schemas.microsoft.com/office/drawing/2014/main" id="{2E5ECD73-BAAF-97BE-BB21-2E94217C057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SzPts val="4400"/>
            </a:pPr>
            <a:r>
              <a:rPr lang="ja-JP" altLang="en-US" sz="4800" dirty="0">
                <a:solidFill>
                  <a:srgbClr val="FF0000"/>
                </a:solidFill>
                <a:latin typeface="+mj-ea"/>
                <a:ea typeface="+mj-ea"/>
              </a:rPr>
              <a:t>モンロー法</a:t>
            </a:r>
          </a:p>
        </p:txBody>
      </p:sp>
    </p:spTree>
    <p:extLst>
      <p:ext uri="{BB962C8B-B14F-4D97-AF65-F5344CB8AC3E}">
        <p14:creationId xmlns:p14="http://schemas.microsoft.com/office/powerpoint/2010/main" val="2008865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１．導入（どうにゅう：</a:t>
            </a:r>
            <a:r>
              <a:rPr lang="en-US" altLang="ja-JP" b="1" dirty="0">
                <a:latin typeface="+mj-ea"/>
                <a:ea typeface="+mj-ea"/>
              </a:rPr>
              <a:t>Introduction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97308" cy="466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ja-JP" altLang="en-US" sz="3200" kern="0" dirty="0">
                <a:solidFill>
                  <a:schemeClr val="tx1"/>
                </a:solidFill>
                <a:latin typeface="+mn-ea"/>
              </a:rPr>
              <a:t>聞（き）き手（て）の注意（ちゅうい：</a:t>
            </a:r>
            <a:r>
              <a:rPr lang="en-US" altLang="ja-JP" sz="3200" kern="0" dirty="0">
                <a:solidFill>
                  <a:schemeClr val="tx1"/>
                </a:solidFill>
                <a:latin typeface="+mn-ea"/>
              </a:rPr>
              <a:t>attention</a:t>
            </a:r>
            <a:r>
              <a:rPr lang="ja-JP" altLang="en-US" sz="3200" kern="0" dirty="0">
                <a:solidFill>
                  <a:schemeClr val="tx1"/>
                </a:solidFill>
                <a:latin typeface="+mn-ea"/>
              </a:rPr>
              <a:t>）を引（ひ）く（</a:t>
            </a:r>
            <a:r>
              <a:rPr lang="en-US" altLang="ja-JP" sz="3200" kern="0" dirty="0">
                <a:solidFill>
                  <a:schemeClr val="tx1"/>
                </a:solidFill>
                <a:latin typeface="+mn-ea"/>
              </a:rPr>
              <a:t>draw</a:t>
            </a:r>
            <a:r>
              <a:rPr lang="ja-JP" altLang="en-US" sz="3200" kern="0" dirty="0">
                <a:solidFill>
                  <a:schemeClr val="tx1"/>
                </a:solidFill>
                <a:latin typeface="+mn-ea"/>
              </a:rPr>
              <a:t>）内容（ないよう）</a:t>
            </a:r>
            <a:r>
              <a:rPr lang="ja-JP" altLang="en-US" sz="3200" dirty="0">
                <a:latin typeface="+mn-ea"/>
                <a:ea typeface="+mn-ea"/>
              </a:rPr>
              <a:t>を書（か）いてください。</a:t>
            </a:r>
            <a:endParaRPr sz="32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13827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97308" cy="466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ja-JP" altLang="en-US" sz="3200" dirty="0">
                <a:latin typeface="+mn-ea"/>
                <a:ea typeface="+mn-ea"/>
              </a:rPr>
              <a:t>問題（もんだい）</a:t>
            </a:r>
            <a:r>
              <a:rPr lang="ja-JP" altLang="en-US" sz="32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を提起</a:t>
            </a:r>
            <a:r>
              <a:rPr lang="ja-JP" altLang="en-US" sz="3200" dirty="0">
                <a:latin typeface="+mn-ea"/>
                <a:ea typeface="+mn-ea"/>
              </a:rPr>
              <a:t>（ていき：</a:t>
            </a:r>
            <a:r>
              <a:rPr lang="en-US" altLang="ja-JP" sz="3200" dirty="0">
                <a:latin typeface="+mn-ea"/>
                <a:ea typeface="+mn-ea"/>
              </a:rPr>
              <a:t>raise</a:t>
            </a:r>
            <a:r>
              <a:rPr lang="ja-JP" altLang="en-US" sz="3200" dirty="0">
                <a:latin typeface="+mn-ea"/>
                <a:ea typeface="+mn-ea"/>
              </a:rPr>
              <a:t>）</a:t>
            </a:r>
            <a:r>
              <a:rPr lang="ja-JP" altLang="en-US" sz="32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してください。</a:t>
            </a:r>
          </a:p>
        </p:txBody>
      </p:sp>
      <p:sp>
        <p:nvSpPr>
          <p:cNvPr id="4" name="Google Shape;99;p15">
            <a:extLst>
              <a:ext uri="{FF2B5EF4-FFF2-40B4-BE49-F238E27FC236}">
                <a16:creationId xmlns:a16="http://schemas.microsoft.com/office/drawing/2014/main" id="{D5171A1F-24E2-2322-828F-A33087F835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40098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２．問題（もんだい）</a:t>
            </a:r>
            <a:endParaRPr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05827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838200" y="40098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３．解決策（かいけつさく：</a:t>
            </a:r>
            <a:r>
              <a:rPr lang="en-US" altLang="ja-JP" b="1" dirty="0">
                <a:latin typeface="+mj-ea"/>
                <a:ea typeface="+mj-ea"/>
              </a:rPr>
              <a:t>Solution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595993" y="1825625"/>
            <a:ext cx="1027067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1BBAAA59-A876-6B34-655C-67B5BBE6FE2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697308" cy="4506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SzPts val="2800"/>
              <a:buFont typeface="Arial"/>
              <a:buNone/>
            </a:pPr>
            <a:r>
              <a:rPr lang="ja-JP" altLang="en-US" sz="3200" dirty="0">
                <a:latin typeface="+mn-ea"/>
                <a:ea typeface="+mn-ea"/>
              </a:rPr>
              <a:t>解決策（かいけつさく：</a:t>
            </a:r>
            <a:r>
              <a:rPr lang="en-US" altLang="ja-JP" sz="3200" dirty="0">
                <a:latin typeface="+mn-ea"/>
                <a:ea typeface="+mn-ea"/>
              </a:rPr>
              <a:t>Solution</a:t>
            </a:r>
            <a:r>
              <a:rPr lang="ja-JP" altLang="en-US" sz="3200" dirty="0">
                <a:latin typeface="+mn-ea"/>
                <a:ea typeface="+mn-ea"/>
              </a:rPr>
              <a:t>）を書（か）いてください。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42345864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116698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４．得（え）られる（</a:t>
            </a:r>
            <a:r>
              <a:rPr lang="en-US" altLang="ja-JP" b="1" dirty="0">
                <a:latin typeface="+mj-ea"/>
                <a:ea typeface="+mj-ea"/>
              </a:rPr>
              <a:t>obtain</a:t>
            </a:r>
            <a:r>
              <a:rPr lang="ja-JP" altLang="en-US" b="1" dirty="0">
                <a:latin typeface="+mj-ea"/>
                <a:ea typeface="+mj-ea"/>
              </a:rPr>
              <a:t>）成果（せいか：</a:t>
            </a:r>
            <a:r>
              <a:rPr lang="en-US" altLang="ja-JP" b="1" dirty="0">
                <a:latin typeface="+mj-ea"/>
                <a:ea typeface="+mj-ea"/>
              </a:rPr>
              <a:t>Outcome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97308" cy="466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ja-JP" altLang="en-US" sz="3200" dirty="0">
                <a:latin typeface="+mn-ea"/>
                <a:ea typeface="+mn-ea"/>
              </a:rPr>
              <a:t>得（え）られる（</a:t>
            </a:r>
            <a:r>
              <a:rPr lang="en-US" altLang="ja-JP" sz="3200" dirty="0">
                <a:latin typeface="+mn-ea"/>
                <a:ea typeface="+mn-ea"/>
              </a:rPr>
              <a:t>obtain</a:t>
            </a:r>
            <a:r>
              <a:rPr lang="ja-JP" altLang="en-US" sz="3200" dirty="0">
                <a:latin typeface="+mn-ea"/>
                <a:ea typeface="+mn-ea"/>
              </a:rPr>
              <a:t>）成果（せいか：</a:t>
            </a:r>
            <a:r>
              <a:rPr lang="en-US" altLang="ja-JP" sz="3200" dirty="0">
                <a:latin typeface="+mn-ea"/>
                <a:ea typeface="+mn-ea"/>
              </a:rPr>
              <a:t>outcome</a:t>
            </a:r>
            <a:r>
              <a:rPr lang="ja-JP" altLang="en-US" sz="3200" dirty="0">
                <a:latin typeface="+mn-ea"/>
                <a:ea typeface="+mn-ea"/>
              </a:rPr>
              <a:t>）を書（か）いてください。</a:t>
            </a:r>
            <a:endParaRPr sz="32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86304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５．まとめ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97308" cy="466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ja-JP" altLang="en-US" sz="3200" dirty="0">
                <a:latin typeface="+mn-ea"/>
                <a:ea typeface="+mn-ea"/>
              </a:rPr>
              <a:t>行動（こうどう：</a:t>
            </a:r>
            <a:r>
              <a:rPr lang="en-US" altLang="ja-JP" sz="3200" dirty="0">
                <a:latin typeface="+mn-ea"/>
                <a:ea typeface="+mn-ea"/>
              </a:rPr>
              <a:t>action</a:t>
            </a:r>
            <a:r>
              <a:rPr lang="ja-JP" altLang="en-US" sz="3200" dirty="0">
                <a:latin typeface="+mn-ea"/>
                <a:ea typeface="+mn-ea"/>
                <a:sym typeface="Wingdings" panose="05000000000000000000" pitchFamily="2" charset="2"/>
              </a:rPr>
              <a:t>）</a:t>
            </a:r>
            <a:r>
              <a:rPr lang="ja-JP" altLang="en-US" sz="3200" dirty="0">
                <a:latin typeface="+mn-ea"/>
                <a:ea typeface="+mn-ea"/>
              </a:rPr>
              <a:t>を促（うなが）す（</a:t>
            </a:r>
            <a:r>
              <a:rPr lang="en-US" altLang="ja-JP" sz="3200" dirty="0">
                <a:latin typeface="+mn-ea"/>
                <a:ea typeface="+mn-ea"/>
              </a:rPr>
              <a:t>facilitate</a:t>
            </a:r>
            <a:r>
              <a:rPr lang="ja-JP" altLang="en-US" sz="3200" dirty="0">
                <a:latin typeface="+mn-ea"/>
                <a:ea typeface="+mn-ea"/>
              </a:rPr>
              <a:t>）</a:t>
            </a:r>
            <a:r>
              <a:rPr lang="ja-JP" altLang="en-US" sz="3200" kern="0" dirty="0">
                <a:solidFill>
                  <a:schemeClr val="tx1"/>
                </a:solidFill>
                <a:latin typeface="+mn-ea"/>
              </a:rPr>
              <a:t>内容（ないよう）</a:t>
            </a:r>
            <a:r>
              <a:rPr lang="ja-JP" altLang="en-US" sz="3200" dirty="0">
                <a:latin typeface="+mn-ea"/>
                <a:ea typeface="+mn-ea"/>
              </a:rPr>
              <a:t>を書（か）いてください。</a:t>
            </a:r>
            <a:endParaRPr sz="32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39553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１．要点（ようてん：</a:t>
            </a:r>
            <a:r>
              <a:rPr lang="en-US" altLang="ja-JP" b="1" dirty="0">
                <a:latin typeface="+mj-ea"/>
                <a:ea typeface="+mj-ea"/>
              </a:rPr>
              <a:t>Point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97308" cy="466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ja-JP" altLang="en-US" sz="3200" dirty="0">
                <a:latin typeface="+mn-ea"/>
                <a:ea typeface="+mn-ea"/>
              </a:rPr>
              <a:t>要点（ようてん：</a:t>
            </a:r>
            <a:r>
              <a:rPr lang="en-US" altLang="ja-JP" sz="3200" dirty="0">
                <a:latin typeface="+mn-ea"/>
                <a:ea typeface="+mn-ea"/>
              </a:rPr>
              <a:t>point</a:t>
            </a:r>
            <a:r>
              <a:rPr lang="ja-JP" altLang="en-US" sz="3200" dirty="0">
                <a:latin typeface="+mn-ea"/>
                <a:ea typeface="+mn-ea"/>
              </a:rPr>
              <a:t>）を書（か）いてください。</a:t>
            </a:r>
            <a:endParaRPr sz="3200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b="1" dirty="0">
                <a:latin typeface="+mj-ea"/>
                <a:ea typeface="+mj-ea"/>
              </a:rPr>
              <a:t>参考文献</a:t>
            </a:r>
            <a:r>
              <a:rPr lang="ja-JP" altLang="en-US" b="1" dirty="0">
                <a:latin typeface="+mj-ea"/>
                <a:ea typeface="+mj-ea"/>
              </a:rPr>
              <a:t>（さんこうぶんけん：</a:t>
            </a:r>
            <a:r>
              <a:rPr lang="en-US" altLang="ja-JP" b="1" dirty="0">
                <a:latin typeface="+mj-ea"/>
                <a:ea typeface="+mj-ea"/>
              </a:rPr>
              <a:t>References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555171" y="1809297"/>
            <a:ext cx="1027067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448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838199" y="400984"/>
            <a:ext cx="1115715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２．理由（りゆう：</a:t>
            </a:r>
            <a:r>
              <a:rPr lang="en-US" altLang="ja-JP" b="1" dirty="0">
                <a:latin typeface="+mj-ea"/>
                <a:ea typeface="+mj-ea"/>
              </a:rPr>
              <a:t>Reason</a:t>
            </a:r>
            <a:r>
              <a:rPr lang="ja-JP" altLang="en-US" b="1" dirty="0">
                <a:latin typeface="+mj-ea"/>
                <a:ea typeface="+mj-ea"/>
              </a:rPr>
              <a:t>）・根拠（こんきょ：</a:t>
            </a:r>
            <a:r>
              <a:rPr lang="en-US" altLang="ja-JP" b="1" dirty="0">
                <a:latin typeface="+mj-ea"/>
                <a:ea typeface="+mj-ea"/>
              </a:rPr>
              <a:t>Evidence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3628103" y="6304701"/>
            <a:ext cx="8249265" cy="361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ja-JP" altLang="en-US" sz="1800" dirty="0">
                <a:latin typeface="+mn-ea"/>
                <a:ea typeface="+mn-ea"/>
                <a:cs typeface="Arial"/>
                <a:sym typeface="Arial"/>
              </a:rPr>
              <a:t>引用（いんよう）する（</a:t>
            </a:r>
            <a:r>
              <a:rPr lang="en-US" altLang="ja-JP" sz="1800" dirty="0">
                <a:latin typeface="+mn-ea"/>
                <a:ea typeface="+mn-ea"/>
                <a:cs typeface="Arial"/>
                <a:sym typeface="Arial"/>
              </a:rPr>
              <a:t>quote</a:t>
            </a:r>
            <a:r>
              <a:rPr lang="ja-JP" altLang="en-US" sz="1800" dirty="0">
                <a:latin typeface="+mn-ea"/>
                <a:ea typeface="+mn-ea"/>
                <a:cs typeface="Arial"/>
                <a:sym typeface="Arial"/>
              </a:rPr>
              <a:t>）ときは</a:t>
            </a:r>
            <a:r>
              <a:rPr lang="ja-JP" sz="1800" dirty="0">
                <a:latin typeface="+mn-ea"/>
                <a:ea typeface="+mn-ea"/>
                <a:cs typeface="Arial"/>
                <a:sym typeface="Arial"/>
              </a:rPr>
              <a:t>出典</a:t>
            </a:r>
            <a:r>
              <a:rPr lang="ja-JP" altLang="en-US" sz="1800" dirty="0">
                <a:latin typeface="+mn-ea"/>
                <a:ea typeface="+mn-ea"/>
                <a:cs typeface="Arial"/>
                <a:sym typeface="Arial"/>
              </a:rPr>
              <a:t>（しゅってん：</a:t>
            </a:r>
            <a:r>
              <a:rPr lang="en-US" altLang="ja-JP" sz="1800" dirty="0">
                <a:latin typeface="+mn-ea"/>
                <a:ea typeface="+mn-ea"/>
                <a:cs typeface="Arial"/>
                <a:sym typeface="Arial"/>
              </a:rPr>
              <a:t>source</a:t>
            </a:r>
            <a:r>
              <a:rPr lang="ja-JP" altLang="en-US" sz="1800" dirty="0">
                <a:latin typeface="+mn-ea"/>
                <a:ea typeface="+mn-ea"/>
                <a:cs typeface="Arial"/>
                <a:sym typeface="Arial"/>
              </a:rPr>
              <a:t>）</a:t>
            </a:r>
            <a:r>
              <a:rPr lang="ja-JP" altLang="en-US" sz="1800" dirty="0">
                <a:latin typeface="+mn-ea"/>
                <a:ea typeface="+mn-ea"/>
              </a:rPr>
              <a:t>を</a:t>
            </a:r>
            <a:r>
              <a:rPr lang="ja-JP" altLang="en-US" sz="1800" dirty="0">
                <a:latin typeface="+mn-ea"/>
                <a:ea typeface="+mn-ea"/>
                <a:cs typeface="Arial"/>
                <a:sym typeface="Arial"/>
              </a:rPr>
              <a:t>入（い）れてください。</a:t>
            </a:r>
            <a:endParaRPr sz="1800" dirty="0">
              <a:latin typeface="+mn-ea"/>
              <a:ea typeface="+mn-ea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96D1CB1E-274A-99EA-B713-D136E2668FA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697308" cy="4338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SzPts val="3200"/>
              <a:buFont typeface="Arial"/>
              <a:buNone/>
            </a:pPr>
            <a:r>
              <a:rPr lang="ja-JP" altLang="en-US" sz="3200" dirty="0">
                <a:latin typeface="+mn-ea"/>
                <a:ea typeface="+mn-ea"/>
              </a:rPr>
              <a:t>理由（りゆう：</a:t>
            </a:r>
            <a:r>
              <a:rPr lang="en-US" altLang="ja-JP" sz="3200" dirty="0">
                <a:latin typeface="+mn-ea"/>
                <a:ea typeface="+mn-ea"/>
              </a:rPr>
              <a:t>reason</a:t>
            </a:r>
            <a:r>
              <a:rPr lang="ja-JP" altLang="en-US" sz="3200" dirty="0">
                <a:latin typeface="+mn-ea"/>
                <a:ea typeface="+mn-ea"/>
              </a:rPr>
              <a:t>）や根拠（こんきょ：</a:t>
            </a:r>
            <a:r>
              <a:rPr lang="en-US" altLang="ja-JP" sz="3200" dirty="0">
                <a:latin typeface="+mn-ea"/>
                <a:ea typeface="+mn-ea"/>
              </a:rPr>
              <a:t>evidence</a:t>
            </a:r>
            <a:r>
              <a:rPr lang="ja-JP" altLang="en-US" sz="3200" dirty="0">
                <a:latin typeface="+mn-ea"/>
                <a:ea typeface="+mn-ea"/>
              </a:rPr>
              <a:t>）を書（か）いてください。</a:t>
            </a:r>
            <a:endParaRPr lang="en-US" altLang="ja-JP" sz="3200" dirty="0">
              <a:latin typeface="+mn-ea"/>
              <a:ea typeface="+mn-ea"/>
            </a:endParaRPr>
          </a:p>
          <a:p>
            <a:pPr marL="0" indent="0">
              <a:spcBef>
                <a:spcPts val="0"/>
              </a:spcBef>
              <a:buSzPts val="3200"/>
              <a:buFont typeface="Arial"/>
              <a:buNone/>
            </a:pPr>
            <a:r>
              <a:rPr lang="ja-JP" altLang="en-US" sz="3200" dirty="0">
                <a:latin typeface="+mn-ea"/>
                <a:ea typeface="+mn-ea"/>
              </a:rPr>
              <a:t>グラフや表（ひょう：</a:t>
            </a:r>
            <a:r>
              <a:rPr lang="en-US" altLang="ja-JP" sz="3200" dirty="0">
                <a:latin typeface="+mn-ea"/>
                <a:ea typeface="+mn-ea"/>
              </a:rPr>
              <a:t>table</a:t>
            </a:r>
            <a:r>
              <a:rPr lang="ja-JP" altLang="en-US" sz="3200" dirty="0">
                <a:latin typeface="+mn-ea"/>
                <a:ea typeface="+mn-ea"/>
              </a:rPr>
              <a:t>）などを使（つか）ってもよいです。</a:t>
            </a:r>
          </a:p>
        </p:txBody>
      </p:sp>
    </p:spTree>
    <p:extLst>
      <p:ext uri="{BB962C8B-B14F-4D97-AF65-F5344CB8AC3E}">
        <p14:creationId xmlns:p14="http://schemas.microsoft.com/office/powerpoint/2010/main" val="3540388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838200" y="40098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３．具体例（ぐたいれい：</a:t>
            </a:r>
            <a:r>
              <a:rPr lang="en-US" altLang="ja-JP" b="1" dirty="0">
                <a:latin typeface="+mj-ea"/>
                <a:ea typeface="+mj-ea"/>
              </a:rPr>
              <a:t>Example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F6625671-9FAC-22CE-5C3B-70832A5104A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697308" cy="4461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SzPts val="3200"/>
              <a:buFont typeface="Arial"/>
              <a:buNone/>
            </a:pPr>
            <a:r>
              <a:rPr lang="ja-JP" altLang="en-US" sz="3200" dirty="0">
                <a:latin typeface="+mn-ea"/>
                <a:ea typeface="+mn-ea"/>
              </a:rPr>
              <a:t>具体例（ぐたいれい：</a:t>
            </a:r>
            <a:r>
              <a:rPr lang="en-US" altLang="ja-JP" sz="3200" dirty="0">
                <a:latin typeface="+mn-ea"/>
                <a:ea typeface="+mn-ea"/>
              </a:rPr>
              <a:t>example</a:t>
            </a:r>
            <a:r>
              <a:rPr lang="ja-JP" altLang="en-US" sz="3200" dirty="0">
                <a:latin typeface="+mn-ea"/>
                <a:ea typeface="+mn-ea"/>
              </a:rPr>
              <a:t>）を書（か）いてください。</a:t>
            </a:r>
            <a:endParaRPr lang="en-US" altLang="ja-JP" sz="3200" dirty="0">
              <a:latin typeface="+mn-ea"/>
              <a:ea typeface="+mn-ea"/>
            </a:endParaRPr>
          </a:p>
          <a:p>
            <a:pPr marL="0" indent="0">
              <a:spcBef>
                <a:spcPts val="0"/>
              </a:spcBef>
              <a:buSzPts val="3200"/>
              <a:buNone/>
            </a:pPr>
            <a:r>
              <a:rPr lang="ja-JP" altLang="en-US" sz="3200" dirty="0">
                <a:latin typeface="+mn-ea"/>
                <a:ea typeface="+mn-ea"/>
              </a:rPr>
              <a:t>グラフや表（ひょう：</a:t>
            </a:r>
            <a:r>
              <a:rPr lang="en-US" altLang="ja-JP" sz="3200" dirty="0">
                <a:latin typeface="+mn-ea"/>
                <a:ea typeface="+mn-ea"/>
              </a:rPr>
              <a:t>table</a:t>
            </a:r>
            <a:r>
              <a:rPr lang="ja-JP" altLang="en-US" sz="3200" dirty="0">
                <a:latin typeface="+mn-ea"/>
                <a:ea typeface="+mn-ea"/>
              </a:rPr>
              <a:t>）などを使（つか）ってもよいです。</a:t>
            </a:r>
          </a:p>
          <a:p>
            <a:pPr marL="0" indent="0">
              <a:spcBef>
                <a:spcPts val="0"/>
              </a:spcBef>
              <a:buSzPts val="3200"/>
              <a:buFont typeface="Arial"/>
              <a:buNone/>
            </a:pPr>
            <a:endParaRPr lang="ja-JP" altLang="en-US" sz="3200" dirty="0">
              <a:latin typeface="+mn-ea"/>
              <a:ea typeface="+mn-ea"/>
            </a:endParaRPr>
          </a:p>
        </p:txBody>
      </p:sp>
      <p:sp>
        <p:nvSpPr>
          <p:cNvPr id="6" name="Google Shape;100;p15">
            <a:extLst>
              <a:ext uri="{FF2B5EF4-FFF2-40B4-BE49-F238E27FC236}">
                <a16:creationId xmlns:a16="http://schemas.microsoft.com/office/drawing/2014/main" id="{B049A959-1BCB-0995-4694-2748CFFC0189}"/>
              </a:ext>
            </a:extLst>
          </p:cNvPr>
          <p:cNvSpPr txBox="1">
            <a:spLocks/>
          </p:cNvSpPr>
          <p:nvPr/>
        </p:nvSpPr>
        <p:spPr>
          <a:xfrm>
            <a:off x="3628103" y="6304701"/>
            <a:ext cx="8249265" cy="361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ja-JP" altLang="en-US" sz="1800">
                <a:latin typeface="+mn-ea"/>
                <a:ea typeface="+mn-ea"/>
              </a:rPr>
              <a:t>引用（いんよう）する（</a:t>
            </a:r>
            <a:r>
              <a:rPr lang="en-US" altLang="ja-JP" sz="1800">
                <a:latin typeface="+mn-ea"/>
                <a:ea typeface="+mn-ea"/>
              </a:rPr>
              <a:t>quote</a:t>
            </a:r>
            <a:r>
              <a:rPr lang="ja-JP" altLang="en-US" sz="1800">
                <a:latin typeface="+mn-ea"/>
                <a:ea typeface="+mn-ea"/>
              </a:rPr>
              <a:t>）ときは出典（しゅってん：</a:t>
            </a:r>
            <a:r>
              <a:rPr lang="en-US" altLang="ja-JP" sz="1800">
                <a:latin typeface="+mn-ea"/>
                <a:ea typeface="+mn-ea"/>
              </a:rPr>
              <a:t>source</a:t>
            </a:r>
            <a:r>
              <a:rPr lang="ja-JP" altLang="en-US" sz="1800">
                <a:latin typeface="+mn-ea"/>
                <a:ea typeface="+mn-ea"/>
              </a:rPr>
              <a:t>）を入（い）れてください。</a:t>
            </a:r>
          </a:p>
          <a:p>
            <a:pPr marL="0" indent="0">
              <a:buFont typeface="Arial"/>
              <a:buNone/>
            </a:pPr>
            <a:endParaRPr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902547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049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４．要点（ようてん：</a:t>
            </a:r>
            <a:r>
              <a:rPr lang="en-US" altLang="ja-JP" b="1" dirty="0">
                <a:latin typeface="+mj-ea"/>
                <a:ea typeface="+mj-ea"/>
              </a:rPr>
              <a:t>Point</a:t>
            </a:r>
            <a:r>
              <a:rPr lang="ja-JP" altLang="en-US" b="1" dirty="0">
                <a:latin typeface="+mj-ea"/>
                <a:ea typeface="+mj-ea"/>
              </a:rPr>
              <a:t>）・まとめ（</a:t>
            </a:r>
            <a:r>
              <a:rPr lang="en-US" altLang="ja-JP" b="1" dirty="0">
                <a:latin typeface="+mj-ea"/>
                <a:ea typeface="+mj-ea"/>
              </a:rPr>
              <a:t>Summary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97308" cy="466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ja-JP" altLang="en-US" sz="3200" dirty="0">
                <a:latin typeface="+mn-ea"/>
                <a:ea typeface="+mn-ea"/>
              </a:rPr>
              <a:t>要点（ようてん）・まとめを書（か）いてください。</a:t>
            </a:r>
            <a:endParaRPr sz="32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70002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b="1" dirty="0">
                <a:latin typeface="+mj-ea"/>
                <a:ea typeface="+mj-ea"/>
              </a:rPr>
              <a:t>参考文献</a:t>
            </a:r>
            <a:r>
              <a:rPr lang="ja-JP" altLang="en-US" b="1" dirty="0">
                <a:latin typeface="+mj-ea"/>
                <a:ea typeface="+mj-ea"/>
              </a:rPr>
              <a:t>（さんこうぶんけん：</a:t>
            </a:r>
            <a:r>
              <a:rPr lang="en-US" altLang="ja-JP" b="1" dirty="0">
                <a:latin typeface="+mj-ea"/>
                <a:ea typeface="+mj-ea"/>
              </a:rPr>
              <a:t>References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555171" y="1809297"/>
            <a:ext cx="1027067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>
            <a:spLocks noGrp="1"/>
          </p:cNvSpPr>
          <p:nvPr>
            <p:ph type="ctrTitle"/>
          </p:nvPr>
        </p:nvSpPr>
        <p:spPr>
          <a:xfrm>
            <a:off x="1195754" y="1104779"/>
            <a:ext cx="10062272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ja-JP" b="1" dirty="0">
                <a:latin typeface="+mj-ea"/>
                <a:ea typeface="+mj-ea"/>
              </a:rPr>
              <a:t>タイトル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ja-JP" dirty="0">
                <a:latin typeface="+mj-ea"/>
                <a:ea typeface="+mj-ea"/>
              </a:rPr>
              <a:t>名前</a:t>
            </a:r>
            <a:r>
              <a:rPr lang="ja-JP" altLang="en-US" dirty="0">
                <a:latin typeface="+mj-ea"/>
                <a:ea typeface="+mj-ea"/>
              </a:rPr>
              <a:t>（なまえ）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2" name="Google Shape;118;p18">
            <a:extLst>
              <a:ext uri="{FF2B5EF4-FFF2-40B4-BE49-F238E27FC236}">
                <a16:creationId xmlns:a16="http://schemas.microsoft.com/office/drawing/2014/main" id="{E35C0753-DC5B-5C65-2880-302A1637223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SzPts val="4400"/>
            </a:pPr>
            <a:r>
              <a:rPr lang="en-US" altLang="ja-JP" sz="4800" dirty="0">
                <a:solidFill>
                  <a:srgbClr val="FF0000"/>
                </a:solidFill>
                <a:latin typeface="+mj-ea"/>
                <a:ea typeface="+mj-ea"/>
              </a:rPr>
              <a:t>IMRAD</a:t>
            </a:r>
            <a:r>
              <a:rPr lang="ja-JP" altLang="en-US" sz="4800" dirty="0">
                <a:solidFill>
                  <a:srgbClr val="FF0000"/>
                </a:solidFill>
                <a:latin typeface="+mj-ea"/>
                <a:ea typeface="+mj-ea"/>
              </a:rPr>
              <a:t>法</a:t>
            </a:r>
          </a:p>
        </p:txBody>
      </p:sp>
    </p:spTree>
    <p:extLst>
      <p:ext uri="{BB962C8B-B14F-4D97-AF65-F5344CB8AC3E}">
        <p14:creationId xmlns:p14="http://schemas.microsoft.com/office/powerpoint/2010/main" val="3166767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１．導入（どうにゅう：</a:t>
            </a:r>
            <a:r>
              <a:rPr lang="en-US" altLang="ja-JP" b="1" dirty="0">
                <a:latin typeface="+mj-ea"/>
                <a:ea typeface="+mj-ea"/>
              </a:rPr>
              <a:t>Introduction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97308" cy="466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ja-JP" altLang="en-US" sz="3200" kern="0" dirty="0">
                <a:solidFill>
                  <a:schemeClr val="tx1"/>
                </a:solidFill>
                <a:latin typeface="+mn-ea"/>
              </a:rPr>
              <a:t>背景（はいけい：</a:t>
            </a:r>
            <a:r>
              <a:rPr lang="en-US" altLang="ja-JP" sz="3200" kern="0" dirty="0">
                <a:solidFill>
                  <a:schemeClr val="tx1"/>
                </a:solidFill>
                <a:latin typeface="+mn-ea"/>
              </a:rPr>
              <a:t>background</a:t>
            </a:r>
            <a:r>
              <a:rPr lang="ja-JP" altLang="en-US" sz="3200" kern="0" dirty="0">
                <a:solidFill>
                  <a:schemeClr val="tx1"/>
                </a:solidFill>
                <a:latin typeface="+mn-ea"/>
              </a:rPr>
              <a:t>）と目的（もくてき：</a:t>
            </a:r>
            <a:r>
              <a:rPr lang="en-US" altLang="ja-JP" sz="3200" kern="0" dirty="0">
                <a:solidFill>
                  <a:schemeClr val="tx1"/>
                </a:solidFill>
                <a:latin typeface="+mn-ea"/>
              </a:rPr>
              <a:t>purpose</a:t>
            </a:r>
            <a:r>
              <a:rPr lang="ja-JP" altLang="en-US" sz="3200" kern="0" dirty="0">
                <a:solidFill>
                  <a:schemeClr val="tx1"/>
                </a:solidFill>
                <a:latin typeface="+mn-ea"/>
              </a:rPr>
              <a:t>）</a:t>
            </a:r>
            <a:r>
              <a:rPr lang="ja-JP" altLang="en-US" sz="3200" dirty="0">
                <a:latin typeface="+mn-ea"/>
                <a:ea typeface="+mn-ea"/>
              </a:rPr>
              <a:t>を書（か）いてください。</a:t>
            </a:r>
            <a:endParaRPr sz="3200" dirty="0">
              <a:latin typeface="+mn-ea"/>
              <a:ea typeface="+mn-ea"/>
            </a:endParaRPr>
          </a:p>
        </p:txBody>
      </p:sp>
      <p:sp>
        <p:nvSpPr>
          <p:cNvPr id="3" name="Google Shape;100;p15">
            <a:extLst>
              <a:ext uri="{FF2B5EF4-FFF2-40B4-BE49-F238E27FC236}">
                <a16:creationId xmlns:a16="http://schemas.microsoft.com/office/drawing/2014/main" id="{34CD8557-9144-D649-9881-CAB52B9AD264}"/>
              </a:ext>
            </a:extLst>
          </p:cNvPr>
          <p:cNvSpPr txBox="1">
            <a:spLocks/>
          </p:cNvSpPr>
          <p:nvPr/>
        </p:nvSpPr>
        <p:spPr>
          <a:xfrm>
            <a:off x="3628103" y="6304701"/>
            <a:ext cx="8249265" cy="361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ja-JP" altLang="en-US" sz="1800">
                <a:latin typeface="+mn-ea"/>
                <a:ea typeface="+mn-ea"/>
              </a:rPr>
              <a:t>引用（いんよう）する（</a:t>
            </a:r>
            <a:r>
              <a:rPr lang="en-US" altLang="ja-JP" sz="1800">
                <a:latin typeface="+mn-ea"/>
                <a:ea typeface="+mn-ea"/>
              </a:rPr>
              <a:t>quote</a:t>
            </a:r>
            <a:r>
              <a:rPr lang="ja-JP" altLang="en-US" sz="1800">
                <a:latin typeface="+mn-ea"/>
                <a:ea typeface="+mn-ea"/>
              </a:rPr>
              <a:t>）ときは出典（しゅってん：</a:t>
            </a:r>
            <a:r>
              <a:rPr lang="en-US" altLang="ja-JP" sz="1800">
                <a:latin typeface="+mn-ea"/>
                <a:ea typeface="+mn-ea"/>
              </a:rPr>
              <a:t>source</a:t>
            </a:r>
            <a:r>
              <a:rPr lang="ja-JP" altLang="en-US" sz="1800">
                <a:latin typeface="+mn-ea"/>
                <a:ea typeface="+mn-ea"/>
              </a:rPr>
              <a:t>）を入（い）れてください。</a:t>
            </a:r>
          </a:p>
          <a:p>
            <a:pPr marL="0" indent="0">
              <a:buFont typeface="Arial"/>
              <a:buNone/>
            </a:pPr>
            <a:endParaRPr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938866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97308" cy="466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ja-JP" altLang="en-US" sz="32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方法</a:t>
            </a:r>
            <a:r>
              <a:rPr lang="ja-JP" altLang="en-US" sz="3200" dirty="0">
                <a:latin typeface="+mn-ea"/>
                <a:ea typeface="+mn-ea"/>
              </a:rPr>
              <a:t>（ほうほう：</a:t>
            </a:r>
            <a:r>
              <a:rPr lang="en-US" altLang="ja-JP" sz="3200" dirty="0">
                <a:latin typeface="+mn-ea"/>
                <a:ea typeface="+mn-ea"/>
              </a:rPr>
              <a:t>methods</a:t>
            </a:r>
            <a:r>
              <a:rPr lang="ja-JP" altLang="en-US" sz="3200" dirty="0">
                <a:latin typeface="+mn-ea"/>
                <a:ea typeface="+mn-ea"/>
              </a:rPr>
              <a:t>）</a:t>
            </a:r>
            <a:r>
              <a:rPr lang="ja-JP" altLang="en-US" sz="3200" b="0" i="0" u="none" strike="noStrike" cap="none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を書（か）いてください。</a:t>
            </a:r>
          </a:p>
        </p:txBody>
      </p:sp>
      <p:sp>
        <p:nvSpPr>
          <p:cNvPr id="4" name="Google Shape;99;p15">
            <a:extLst>
              <a:ext uri="{FF2B5EF4-FFF2-40B4-BE49-F238E27FC236}">
                <a16:creationId xmlns:a16="http://schemas.microsoft.com/office/drawing/2014/main" id="{D5171A1F-24E2-2322-828F-A33087F835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40098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b="1" dirty="0">
                <a:latin typeface="+mj-ea"/>
                <a:ea typeface="+mj-ea"/>
              </a:rPr>
              <a:t>２．方法（ほうほう：</a:t>
            </a:r>
            <a:r>
              <a:rPr lang="en-US" altLang="ja-JP" b="1" dirty="0">
                <a:latin typeface="+mj-ea"/>
                <a:ea typeface="+mj-ea"/>
              </a:rPr>
              <a:t>Methods</a:t>
            </a:r>
            <a:r>
              <a:rPr lang="ja-JP" altLang="en-US" b="1" dirty="0">
                <a:latin typeface="+mj-ea"/>
                <a:ea typeface="+mj-ea"/>
              </a:rPr>
              <a:t>）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3" name="Google Shape;100;p15">
            <a:extLst>
              <a:ext uri="{FF2B5EF4-FFF2-40B4-BE49-F238E27FC236}">
                <a16:creationId xmlns:a16="http://schemas.microsoft.com/office/drawing/2014/main" id="{FB58530B-7E55-75E9-A58E-37FCF43E7CE6}"/>
              </a:ext>
            </a:extLst>
          </p:cNvPr>
          <p:cNvSpPr txBox="1">
            <a:spLocks/>
          </p:cNvSpPr>
          <p:nvPr/>
        </p:nvSpPr>
        <p:spPr>
          <a:xfrm>
            <a:off x="3628103" y="6304701"/>
            <a:ext cx="8249265" cy="361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ja-JP" altLang="en-US" sz="1800">
                <a:latin typeface="+mn-ea"/>
                <a:ea typeface="+mn-ea"/>
              </a:rPr>
              <a:t>引用（いんよう）する（</a:t>
            </a:r>
            <a:r>
              <a:rPr lang="en-US" altLang="ja-JP" sz="1800">
                <a:latin typeface="+mn-ea"/>
                <a:ea typeface="+mn-ea"/>
              </a:rPr>
              <a:t>quote</a:t>
            </a:r>
            <a:r>
              <a:rPr lang="ja-JP" altLang="en-US" sz="1800">
                <a:latin typeface="+mn-ea"/>
                <a:ea typeface="+mn-ea"/>
              </a:rPr>
              <a:t>）ときは出典（しゅってん：</a:t>
            </a:r>
            <a:r>
              <a:rPr lang="en-US" altLang="ja-JP" sz="1800">
                <a:latin typeface="+mn-ea"/>
                <a:ea typeface="+mn-ea"/>
              </a:rPr>
              <a:t>source</a:t>
            </a:r>
            <a:r>
              <a:rPr lang="ja-JP" altLang="en-US" sz="1800">
                <a:latin typeface="+mn-ea"/>
                <a:ea typeface="+mn-ea"/>
              </a:rPr>
              <a:t>）を入（い）れてください。</a:t>
            </a:r>
          </a:p>
          <a:p>
            <a:pPr marL="0" indent="0">
              <a:buFont typeface="Arial"/>
              <a:buNone/>
            </a:pPr>
            <a:endParaRPr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555006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662</Words>
  <Application>Microsoft Office PowerPoint</Application>
  <PresentationFormat>ワイド画面</PresentationFormat>
  <Paragraphs>52</Paragraphs>
  <Slides>20</Slides>
  <Notes>20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2" baseType="lpstr">
      <vt:lpstr>Arial</vt:lpstr>
      <vt:lpstr>Office テーマ</vt:lpstr>
      <vt:lpstr>タイトル</vt:lpstr>
      <vt:lpstr>１．要点（ようてん：Point）</vt:lpstr>
      <vt:lpstr>２．理由（りゆう：Reason）・根拠（こんきょ：Evidence）</vt:lpstr>
      <vt:lpstr>３．具体例（ぐたいれい：Example）</vt:lpstr>
      <vt:lpstr>４．要点（ようてん：Point）・まとめ（Summary）</vt:lpstr>
      <vt:lpstr>参考文献（さんこうぶんけん：References）</vt:lpstr>
      <vt:lpstr>タイトル</vt:lpstr>
      <vt:lpstr>１．導入（どうにゅう：Introduction）</vt:lpstr>
      <vt:lpstr>２．方法（ほうほう：Methods）</vt:lpstr>
      <vt:lpstr>３．結果（けっか：Results）</vt:lpstr>
      <vt:lpstr>４．考察（こうさつ：Discussion）</vt:lpstr>
      <vt:lpstr>５．結論（けつろん：Conclusion）</vt:lpstr>
      <vt:lpstr>参考文献（さんこうぶんけん：References）</vt:lpstr>
      <vt:lpstr>タイトル</vt:lpstr>
      <vt:lpstr>１．導入（どうにゅう：Introduction）</vt:lpstr>
      <vt:lpstr>２．問題（もんだい）</vt:lpstr>
      <vt:lpstr>３．解決策（かいけつさく：Solution）</vt:lpstr>
      <vt:lpstr>４．得（え）られる（obtain）成果（せいか：Outcome）</vt:lpstr>
      <vt:lpstr>５．まとめ</vt:lpstr>
      <vt:lpstr>参考文献（さんこうぶんけん：References）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</dc:title>
  <dc:creator>AKARI NORO</dc:creator>
  <cp:lastModifiedBy>PC 高嶋</cp:lastModifiedBy>
  <cp:revision>17</cp:revision>
  <dcterms:modified xsi:type="dcterms:W3CDTF">2024-03-28T11:26:58Z</dcterms:modified>
</cp:coreProperties>
</file>