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22"/>
  </p:notesMasterIdLst>
  <p:sldIdLst>
    <p:sldId id="256" r:id="rId2"/>
    <p:sldId id="257" r:id="rId3"/>
    <p:sldId id="264" r:id="rId4"/>
    <p:sldId id="263" r:id="rId5"/>
    <p:sldId id="265" r:id="rId6"/>
    <p:sldId id="261" r:id="rId7"/>
    <p:sldId id="266" r:id="rId8"/>
    <p:sldId id="267" r:id="rId9"/>
    <p:sldId id="272" r:id="rId10"/>
    <p:sldId id="268" r:id="rId11"/>
    <p:sldId id="274" r:id="rId12"/>
    <p:sldId id="270" r:id="rId13"/>
    <p:sldId id="271" r:id="rId14"/>
    <p:sldId id="275" r:id="rId15"/>
    <p:sldId id="276" r:id="rId16"/>
    <p:sldId id="277" r:id="rId17"/>
    <p:sldId id="278" r:id="rId18"/>
    <p:sldId id="279" r:id="rId19"/>
    <p:sldId id="280" r:id="rId20"/>
    <p:sldId id="281" r:id="rId21"/>
  </p:sldIdLst>
  <p:sldSz cx="12192000" cy="6858000"/>
  <p:notesSz cx="9925050" cy="6792913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noro" initials="n" lastIdx="1" clrIdx="0">
    <p:extLst>
      <p:ext uri="{19B8F6BF-5375-455C-9EA6-DF929625EA0E}">
        <p15:presenceInfo xmlns:p15="http://schemas.microsoft.com/office/powerpoint/2012/main" userId="noro" providerId="None"/>
      </p:ext>
    </p:extLst>
  </p:cmAuthor>
  <p:cmAuthor id="2" name="PC 高嶋" initials="P高" lastIdx="1" clrIdx="1">
    <p:extLst>
      <p:ext uri="{19B8F6BF-5375-455C-9EA6-DF929625EA0E}">
        <p15:presenceInfo xmlns:p15="http://schemas.microsoft.com/office/powerpoint/2012/main" userId="78adcbd1fbf93aa5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834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Relationship Id="rId27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>
            <a:spLocks noGrp="1"/>
          </p:cNvSpPr>
          <p:nvPr>
            <p:ph type="hdr" idx="2"/>
          </p:nvPr>
        </p:nvSpPr>
        <p:spPr>
          <a:xfrm>
            <a:off x="0" y="2"/>
            <a:ext cx="4300697" cy="3405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4" name="Google Shape;4;n"/>
          <p:cNvSpPr txBox="1">
            <a:spLocks noGrp="1"/>
          </p:cNvSpPr>
          <p:nvPr>
            <p:ph type="dt" idx="10"/>
          </p:nvPr>
        </p:nvSpPr>
        <p:spPr>
          <a:xfrm>
            <a:off x="5621184" y="2"/>
            <a:ext cx="4302281" cy="3405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>
            <a:lvl1pPr marR="0" lvl="0" algn="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5" name="Google Shape;5;n"/>
          <p:cNvSpPr>
            <a:spLocks noGrp="1" noRot="1" noChangeAspect="1"/>
          </p:cNvSpPr>
          <p:nvPr>
            <p:ph type="sldImg" idx="3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6" name="Google Shape;6;n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>
            <a:lvl1pPr marL="457200" marR="0" lvl="0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2860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n"/>
          <p:cNvSpPr txBox="1">
            <a:spLocks noGrp="1"/>
          </p:cNvSpPr>
          <p:nvPr>
            <p:ph type="ftr" idx="11"/>
          </p:nvPr>
        </p:nvSpPr>
        <p:spPr>
          <a:xfrm>
            <a:off x="0" y="6452318"/>
            <a:ext cx="4300697" cy="34059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b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7" name="Google Shape;97;p3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21311623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94104005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350941040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16" name="Google Shape;116;p6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4200745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57592102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10977720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11322005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7" name="Google Shape;97;p3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392225970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837435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1335718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16" name="Google Shape;116;p6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033545890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7" name="Google Shape;97;p3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91886858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7" name="Google Shape;97;p3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359705280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77919069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6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16" name="Google Shape;116;p6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85" name="Google Shape;85;p1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98462670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79283385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2:notes"/>
          <p:cNvSpPr>
            <a:spLocks noGrp="1" noRot="1" noChangeAspect="1"/>
          </p:cNvSpPr>
          <p:nvPr>
            <p:ph type="sldImg" idx="2"/>
          </p:nvPr>
        </p:nvSpPr>
        <p:spPr>
          <a:xfrm>
            <a:off x="2924175" y="847725"/>
            <a:ext cx="4076700" cy="2293938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127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91" name="Google Shape;91;p2:notes"/>
          <p:cNvSpPr txBox="1">
            <a:spLocks noGrp="1"/>
          </p:cNvSpPr>
          <p:nvPr>
            <p:ph type="body" idx="1"/>
          </p:nvPr>
        </p:nvSpPr>
        <p:spPr>
          <a:xfrm>
            <a:off x="992347" y="3269723"/>
            <a:ext cx="7940357" cy="26740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250" tIns="45625" rIns="91250" bIns="456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073827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 スライド" type="title">
  <p:cSld name="TITLE">
    <p:spTree>
      <p:nvGrpSpPr>
        <p:cNvPr id="1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2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2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7" name="Google Shape;17;p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縦書きテキスト" type="vertTx">
  <p:cSld name="VERTICAL_TEXT"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1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4" name="Google Shape;74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5" name="Google Shape;75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縦書きタイトルと&#10;縦書きテキスト" type="vertTitleAndTx">
  <p:cSld name="VERTICAL_TITLE_AND_VERTICAL_TEXT"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2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2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80" name="Google Shape;80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1" name="Google Shape;81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82" name="Google Shape;82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とコンテンツ" type="obj">
  <p:cSld name="OBJECT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3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3" name="Google Shape;23;p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4" name="Google Shape;24;p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セクション見出し" type="secHead">
  <p:cSld name="SECTION_HEADER">
    <p:spTree>
      <p:nvGrpSpPr>
        <p:cNvPr id="1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4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4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9" name="Google Shape;29;p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0" name="Google Shape;30;p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2 つのコンテンツ" type="twoObj">
  <p:cSld name="TWO_OBJECTS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5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5" name="Google Shape;35;p5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6" name="Google Shape;36;p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7" name="Google Shape;37;p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比較" type="twoTxTwoObj">
  <p:cSld name="TWO_OBJECTS_WITH_TEXT">
    <p:spTree>
      <p:nvGrpSpPr>
        <p:cNvPr id="1" name="Shape 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Google Shape;40;p6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1" name="Google Shape;41;p6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2" name="Google Shape;42;p6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3" name="Google Shape;43;p6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4" name="Google Shape;44;p6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5" name="Google Shape;45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6" name="Google Shape;46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のみ" type="titleOnly">
  <p:cSld name="TITLE_ONLY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0" name="Google Shape;50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1" name="Google Shape;51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白紙" type="blank">
  <p:cSld name="BLANK"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5" name="Google Shape;55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コンテンツ" type="objTx">
  <p:cSld name="OBJECT_WITH_CAPTION_TEXT"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9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9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60" name="Google Shape;60;p9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1" name="Google Shape;61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2" name="Google Shape;62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タイトル付きの図" type="picTx">
  <p:cSld name="PICTURE_WITH_CAPTION_TEXT"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0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0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67" name="Google Shape;67;p10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8" name="Google Shape;68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9" name="Google Shape;69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9;p1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  <a:defRPr sz="4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10" name="Google Shape;10;p1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1" name="Google Shape;11;p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2" name="Google Shape;12;p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3" name="Google Shape;13;p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ja-JP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3"/>
          <p:cNvSpPr txBox="1">
            <a:spLocks noGrp="1"/>
          </p:cNvSpPr>
          <p:nvPr>
            <p:ph type="ctrTitle"/>
          </p:nvPr>
        </p:nvSpPr>
        <p:spPr>
          <a:xfrm>
            <a:off x="1195754" y="1104779"/>
            <a:ext cx="10062272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</a:pPr>
            <a:r>
              <a:rPr lang="ja-JP" b="1" dirty="0">
                <a:latin typeface="+mj-ea"/>
                <a:ea typeface="+mj-ea"/>
              </a:rPr>
              <a:t>タイトル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88" name="Google Shape;88;p13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/>
          </a:p>
          <a:p>
            <a:pPr marL="0" lvl="0" indent="0" algn="ctr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dirty="0">
                <a:latin typeface="+mj-ea"/>
                <a:ea typeface="+mj-ea"/>
              </a:rPr>
              <a:t>名前</a:t>
            </a:r>
            <a:r>
              <a:rPr lang="ja-JP" altLang="en-US" dirty="0">
                <a:latin typeface="+mj-ea"/>
                <a:ea typeface="+mj-ea"/>
              </a:rPr>
              <a:t>（なまえ）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2" name="Google Shape;118;p18">
            <a:extLst>
              <a:ext uri="{FF2B5EF4-FFF2-40B4-BE49-F238E27FC236}">
                <a16:creationId xmlns:a16="http://schemas.microsoft.com/office/drawing/2014/main" id="{975508AC-29BA-E9C3-61BB-49023BD3FF76}"/>
              </a:ext>
            </a:extLst>
          </p:cNvPr>
          <p:cNvSpPr txBox="1">
            <a:spLocks/>
          </p:cNvSpPr>
          <p:nvPr/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>
              <a:buSzPts val="4400"/>
            </a:pPr>
            <a:r>
              <a:rPr lang="en-US" altLang="ja-JP" sz="4800" dirty="0">
                <a:solidFill>
                  <a:srgbClr val="FF0000"/>
                </a:solidFill>
                <a:latin typeface="+mj-ea"/>
                <a:ea typeface="+mj-ea"/>
              </a:rPr>
              <a:t>PREP</a:t>
            </a:r>
            <a:r>
              <a:rPr lang="ja-JP" altLang="en-US" sz="4800" dirty="0">
                <a:solidFill>
                  <a:srgbClr val="FF0000"/>
                </a:solidFill>
                <a:latin typeface="+mj-ea"/>
                <a:ea typeface="+mj-ea"/>
              </a:rPr>
              <a:t>法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5"/>
          <p:cNvSpPr txBox="1">
            <a:spLocks noGrp="1"/>
          </p:cNvSpPr>
          <p:nvPr>
            <p:ph type="title"/>
          </p:nvPr>
        </p:nvSpPr>
        <p:spPr>
          <a:xfrm>
            <a:off x="838200" y="400984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３．結果（けっか：</a:t>
            </a:r>
            <a:r>
              <a:rPr lang="en-US" altLang="ja-JP" b="1" dirty="0">
                <a:latin typeface="+mj-ea"/>
                <a:ea typeface="+mj-ea"/>
              </a:rPr>
              <a:t>Results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101" name="Google Shape;101;p15"/>
          <p:cNvSpPr txBox="1"/>
          <p:nvPr/>
        </p:nvSpPr>
        <p:spPr>
          <a:xfrm>
            <a:off x="595993" y="1825625"/>
            <a:ext cx="10270671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endParaRPr sz="2800" b="0" i="0" u="none" strike="noStrike" cap="none" dirty="0">
              <a:solidFill>
                <a:schemeClr val="dk1"/>
              </a:solidFill>
              <a:latin typeface="+mn-ea"/>
              <a:ea typeface="+mn-ea"/>
              <a:cs typeface="Arial"/>
              <a:sym typeface="Arial"/>
            </a:endParaRPr>
          </a:p>
        </p:txBody>
      </p:sp>
      <p:sp>
        <p:nvSpPr>
          <p:cNvPr id="2" name="Google Shape;94;p14">
            <a:extLst>
              <a:ext uri="{FF2B5EF4-FFF2-40B4-BE49-F238E27FC236}">
                <a16:creationId xmlns:a16="http://schemas.microsoft.com/office/drawing/2014/main" id="{1BBAAA59-A876-6B34-655C-67B5BBE6FE2F}"/>
              </a:ext>
            </a:extLst>
          </p:cNvPr>
          <p:cNvSpPr txBox="1">
            <a:spLocks/>
          </p:cNvSpPr>
          <p:nvPr/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SzPts val="2800"/>
              <a:buFont typeface="Arial"/>
              <a:buNone/>
            </a:pPr>
            <a:r>
              <a:rPr lang="ja-JP" altLang="en-US" sz="3200" dirty="0">
                <a:latin typeface="+mn-ea"/>
                <a:ea typeface="+mn-ea"/>
              </a:rPr>
              <a:t>結果（けっか：</a:t>
            </a:r>
            <a:r>
              <a:rPr lang="en-US" altLang="ja-JP" sz="3200" dirty="0">
                <a:latin typeface="+mn-ea"/>
                <a:ea typeface="+mn-ea"/>
              </a:rPr>
              <a:t>results</a:t>
            </a:r>
            <a:r>
              <a:rPr lang="ja-JP" altLang="en-US" sz="3200" dirty="0">
                <a:latin typeface="+mn-ea"/>
                <a:ea typeface="+mn-ea"/>
              </a:rPr>
              <a:t>）を書（か）いてください。</a:t>
            </a:r>
          </a:p>
        </p:txBody>
      </p:sp>
      <p:sp>
        <p:nvSpPr>
          <p:cNvPr id="6" name="Google Shape;100;p15">
            <a:extLst>
              <a:ext uri="{FF2B5EF4-FFF2-40B4-BE49-F238E27FC236}">
                <a16:creationId xmlns:a16="http://schemas.microsoft.com/office/drawing/2014/main" id="{0B86A921-7E42-1E6B-0CFC-3C3F652DEA60}"/>
              </a:ext>
            </a:extLst>
          </p:cNvPr>
          <p:cNvSpPr txBox="1">
            <a:spLocks/>
          </p:cNvSpPr>
          <p:nvPr/>
        </p:nvSpPr>
        <p:spPr>
          <a:xfrm>
            <a:off x="3628103" y="6304701"/>
            <a:ext cx="8249265" cy="3615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Font typeface="Arial"/>
              <a:buNone/>
            </a:pPr>
            <a:r>
              <a:rPr lang="ja-JP" altLang="en-US" sz="1800">
                <a:latin typeface="+mn-ea"/>
                <a:ea typeface="+mn-ea"/>
              </a:rPr>
              <a:t>引用（いんよう）する（</a:t>
            </a:r>
            <a:r>
              <a:rPr lang="en-US" altLang="ja-JP" sz="1800">
                <a:latin typeface="+mn-ea"/>
                <a:ea typeface="+mn-ea"/>
              </a:rPr>
              <a:t>quote</a:t>
            </a:r>
            <a:r>
              <a:rPr lang="ja-JP" altLang="en-US" sz="1800">
                <a:latin typeface="+mn-ea"/>
                <a:ea typeface="+mn-ea"/>
              </a:rPr>
              <a:t>）ときは出典（しゅってん：</a:t>
            </a:r>
            <a:r>
              <a:rPr lang="en-US" altLang="ja-JP" sz="1800">
                <a:latin typeface="+mn-ea"/>
                <a:ea typeface="+mn-ea"/>
              </a:rPr>
              <a:t>source</a:t>
            </a:r>
            <a:r>
              <a:rPr lang="ja-JP" altLang="en-US" sz="1800">
                <a:latin typeface="+mn-ea"/>
                <a:ea typeface="+mn-ea"/>
              </a:rPr>
              <a:t>）を入（い）れてください。</a:t>
            </a:r>
          </a:p>
          <a:p>
            <a:pPr marL="0" indent="0">
              <a:buFont typeface="Arial"/>
              <a:buNone/>
            </a:pPr>
            <a:endParaRPr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54974493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４．考察（こうさつ：</a:t>
            </a:r>
            <a:r>
              <a:rPr lang="en-US" altLang="ja-JP" b="1" dirty="0">
                <a:latin typeface="+mj-ea"/>
                <a:ea typeface="+mj-ea"/>
              </a:rPr>
              <a:t>Discussion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rPr lang="ja-JP" altLang="en-US" sz="3200" dirty="0">
                <a:latin typeface="+mn-ea"/>
                <a:ea typeface="+mn-ea"/>
              </a:rPr>
              <a:t>考察（こうさつ：</a:t>
            </a:r>
            <a:r>
              <a:rPr lang="en-US" altLang="ja-JP" sz="3200" dirty="0">
                <a:latin typeface="+mn-ea"/>
                <a:ea typeface="+mn-ea"/>
              </a:rPr>
              <a:t>discussion</a:t>
            </a:r>
            <a:r>
              <a:rPr lang="ja-JP" altLang="en-US" sz="3200" dirty="0">
                <a:latin typeface="+mn-ea"/>
                <a:ea typeface="+mn-ea"/>
              </a:rPr>
              <a:t>）を書（か）いてください。</a:t>
            </a:r>
            <a:endParaRPr sz="3200" dirty="0">
              <a:latin typeface="+mn-ea"/>
              <a:ea typeface="+mn-ea"/>
            </a:endParaRPr>
          </a:p>
        </p:txBody>
      </p:sp>
      <p:sp>
        <p:nvSpPr>
          <p:cNvPr id="3" name="Google Shape;100;p15">
            <a:extLst>
              <a:ext uri="{FF2B5EF4-FFF2-40B4-BE49-F238E27FC236}">
                <a16:creationId xmlns:a16="http://schemas.microsoft.com/office/drawing/2014/main" id="{05D6F6F1-1271-1D3F-3092-BA67F5D5FD76}"/>
              </a:ext>
            </a:extLst>
          </p:cNvPr>
          <p:cNvSpPr txBox="1">
            <a:spLocks/>
          </p:cNvSpPr>
          <p:nvPr/>
        </p:nvSpPr>
        <p:spPr>
          <a:xfrm>
            <a:off x="3628103" y="6304701"/>
            <a:ext cx="8249265" cy="3615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Font typeface="Arial"/>
              <a:buNone/>
            </a:pPr>
            <a:r>
              <a:rPr lang="ja-JP" altLang="en-US" sz="1800">
                <a:latin typeface="+mn-ea"/>
                <a:ea typeface="+mn-ea"/>
              </a:rPr>
              <a:t>引用（いんよう）する（</a:t>
            </a:r>
            <a:r>
              <a:rPr lang="en-US" altLang="ja-JP" sz="1800">
                <a:latin typeface="+mn-ea"/>
                <a:ea typeface="+mn-ea"/>
              </a:rPr>
              <a:t>quote</a:t>
            </a:r>
            <a:r>
              <a:rPr lang="ja-JP" altLang="en-US" sz="1800">
                <a:latin typeface="+mn-ea"/>
                <a:ea typeface="+mn-ea"/>
              </a:rPr>
              <a:t>）ときは出典（しゅってん：</a:t>
            </a:r>
            <a:r>
              <a:rPr lang="en-US" altLang="ja-JP" sz="1800">
                <a:latin typeface="+mn-ea"/>
                <a:ea typeface="+mn-ea"/>
              </a:rPr>
              <a:t>source</a:t>
            </a:r>
            <a:r>
              <a:rPr lang="ja-JP" altLang="en-US" sz="1800">
                <a:latin typeface="+mn-ea"/>
                <a:ea typeface="+mn-ea"/>
              </a:rPr>
              <a:t>）を入（い）れてください。</a:t>
            </a:r>
          </a:p>
          <a:p>
            <a:pPr marL="0" indent="0">
              <a:buFont typeface="Arial"/>
              <a:buNone/>
            </a:pPr>
            <a:endParaRPr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232797974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５．結論（けつろん：</a:t>
            </a:r>
            <a:r>
              <a:rPr lang="en-US" altLang="ja-JP" b="1" dirty="0">
                <a:latin typeface="+mj-ea"/>
                <a:ea typeface="+mj-ea"/>
              </a:rPr>
              <a:t>Conclusion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rPr lang="ja-JP" altLang="en-US" sz="3200" dirty="0">
                <a:latin typeface="+mn-ea"/>
                <a:ea typeface="+mn-ea"/>
              </a:rPr>
              <a:t>結論（けつろん：</a:t>
            </a:r>
            <a:r>
              <a:rPr lang="en-US" altLang="ja-JP" sz="3200" dirty="0">
                <a:latin typeface="+mn-ea"/>
                <a:ea typeface="+mn-ea"/>
              </a:rPr>
              <a:t>conclusion</a:t>
            </a:r>
            <a:r>
              <a:rPr lang="ja-JP" altLang="en-US" sz="3200" dirty="0">
                <a:latin typeface="+mn-ea"/>
                <a:ea typeface="+mn-ea"/>
              </a:rPr>
              <a:t>）を書（か）いてください。</a:t>
            </a:r>
            <a:endParaRPr sz="3200" dirty="0">
              <a:latin typeface="+mn-ea"/>
              <a:ea typeface="+mn-ea"/>
            </a:endParaRPr>
          </a:p>
        </p:txBody>
      </p:sp>
      <p:sp>
        <p:nvSpPr>
          <p:cNvPr id="3" name="Google Shape;100;p15">
            <a:extLst>
              <a:ext uri="{FF2B5EF4-FFF2-40B4-BE49-F238E27FC236}">
                <a16:creationId xmlns:a16="http://schemas.microsoft.com/office/drawing/2014/main" id="{397DEF2D-D874-2F38-BCE2-0EE901B83158}"/>
              </a:ext>
            </a:extLst>
          </p:cNvPr>
          <p:cNvSpPr txBox="1">
            <a:spLocks/>
          </p:cNvSpPr>
          <p:nvPr/>
        </p:nvSpPr>
        <p:spPr>
          <a:xfrm>
            <a:off x="3628103" y="6304701"/>
            <a:ext cx="8249265" cy="3615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Font typeface="Arial"/>
              <a:buNone/>
            </a:pPr>
            <a:r>
              <a:rPr lang="ja-JP" altLang="en-US" sz="1800">
                <a:latin typeface="+mn-ea"/>
                <a:ea typeface="+mn-ea"/>
              </a:rPr>
              <a:t>引用（いんよう）する（</a:t>
            </a:r>
            <a:r>
              <a:rPr lang="en-US" altLang="ja-JP" sz="1800">
                <a:latin typeface="+mn-ea"/>
                <a:ea typeface="+mn-ea"/>
              </a:rPr>
              <a:t>quote</a:t>
            </a:r>
            <a:r>
              <a:rPr lang="ja-JP" altLang="en-US" sz="1800">
                <a:latin typeface="+mn-ea"/>
                <a:ea typeface="+mn-ea"/>
              </a:rPr>
              <a:t>）ときは出典（しゅってん：</a:t>
            </a:r>
            <a:r>
              <a:rPr lang="en-US" altLang="ja-JP" sz="1800">
                <a:latin typeface="+mn-ea"/>
                <a:ea typeface="+mn-ea"/>
              </a:rPr>
              <a:t>source</a:t>
            </a:r>
            <a:r>
              <a:rPr lang="ja-JP" altLang="en-US" sz="1800">
                <a:latin typeface="+mn-ea"/>
                <a:ea typeface="+mn-ea"/>
              </a:rPr>
              <a:t>）を入（い）れてください。</a:t>
            </a:r>
          </a:p>
          <a:p>
            <a:pPr marL="0" indent="0">
              <a:buFont typeface="Arial"/>
              <a:buNone/>
            </a:pPr>
            <a:endParaRPr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12911662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18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>
                <a:latin typeface="+mj-ea"/>
                <a:ea typeface="+mj-ea"/>
              </a:rPr>
              <a:t>参考文献（</a:t>
            </a:r>
            <a:r>
              <a:rPr lang="ja-JP" altLang="en-US" b="1" dirty="0">
                <a:latin typeface="+mj-ea"/>
                <a:ea typeface="+mj-ea"/>
              </a:rPr>
              <a:t>さんこうぶんけん：</a:t>
            </a:r>
            <a:r>
              <a:rPr lang="en-US" altLang="ja-JP" b="1" dirty="0">
                <a:latin typeface="+mj-ea"/>
                <a:ea typeface="+mj-ea"/>
              </a:rPr>
              <a:t>References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119" name="Google Shape;119;p18"/>
          <p:cNvSpPr txBox="1">
            <a:spLocks noGrp="1"/>
          </p:cNvSpPr>
          <p:nvPr>
            <p:ph type="body" idx="1"/>
          </p:nvPr>
        </p:nvSpPr>
        <p:spPr>
          <a:xfrm>
            <a:off x="555171" y="1809297"/>
            <a:ext cx="10270671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61999919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3"/>
          <p:cNvSpPr txBox="1">
            <a:spLocks noGrp="1"/>
          </p:cNvSpPr>
          <p:nvPr>
            <p:ph type="ctrTitle"/>
          </p:nvPr>
        </p:nvSpPr>
        <p:spPr>
          <a:xfrm>
            <a:off x="1195754" y="1104779"/>
            <a:ext cx="10062272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</a:pPr>
            <a:r>
              <a:rPr lang="ja-JP" b="1" dirty="0">
                <a:latin typeface="+mj-ea"/>
                <a:ea typeface="+mj-ea"/>
              </a:rPr>
              <a:t>タイトル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88" name="Google Shape;88;p13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/>
          </a:p>
          <a:p>
            <a:pPr marL="0" lvl="0" indent="0" algn="ctr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dirty="0">
                <a:latin typeface="+mj-ea"/>
                <a:ea typeface="+mj-ea"/>
              </a:rPr>
              <a:t>名前</a:t>
            </a:r>
            <a:r>
              <a:rPr lang="ja-JP" altLang="en-US" dirty="0">
                <a:latin typeface="+mj-ea"/>
                <a:ea typeface="+mj-ea"/>
              </a:rPr>
              <a:t>（なまえ）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2" name="Google Shape;118;p18">
            <a:extLst>
              <a:ext uri="{FF2B5EF4-FFF2-40B4-BE49-F238E27FC236}">
                <a16:creationId xmlns:a16="http://schemas.microsoft.com/office/drawing/2014/main" id="{2E5ECD73-BAAF-97BE-BB21-2E94217C0574}"/>
              </a:ext>
            </a:extLst>
          </p:cNvPr>
          <p:cNvSpPr txBox="1">
            <a:spLocks/>
          </p:cNvSpPr>
          <p:nvPr/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>
              <a:buSzPts val="4400"/>
            </a:pPr>
            <a:r>
              <a:rPr lang="ja-JP" altLang="en-US" sz="4800" dirty="0">
                <a:solidFill>
                  <a:srgbClr val="FF0000"/>
                </a:solidFill>
                <a:latin typeface="+mj-ea"/>
                <a:ea typeface="+mj-ea"/>
              </a:rPr>
              <a:t>モンロー法</a:t>
            </a:r>
          </a:p>
        </p:txBody>
      </p:sp>
    </p:spTree>
    <p:extLst>
      <p:ext uri="{BB962C8B-B14F-4D97-AF65-F5344CB8AC3E}">
        <p14:creationId xmlns:p14="http://schemas.microsoft.com/office/powerpoint/2010/main" val="200886548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１．導入（どうにゅう：</a:t>
            </a:r>
            <a:r>
              <a:rPr lang="en-US" altLang="ja-JP" b="1" dirty="0">
                <a:latin typeface="+mj-ea"/>
                <a:ea typeface="+mj-ea"/>
              </a:rPr>
              <a:t>Introduction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rPr lang="ja-JP" altLang="en-US" sz="3200" kern="0" dirty="0">
                <a:solidFill>
                  <a:schemeClr val="tx1"/>
                </a:solidFill>
                <a:latin typeface="+mn-ea"/>
              </a:rPr>
              <a:t>聞（き）き手（て）の注意（ちゅうい：</a:t>
            </a:r>
            <a:r>
              <a:rPr lang="en-US" altLang="ja-JP" sz="3200" kern="0" dirty="0">
                <a:solidFill>
                  <a:schemeClr val="tx1"/>
                </a:solidFill>
                <a:latin typeface="+mn-ea"/>
              </a:rPr>
              <a:t>attention</a:t>
            </a:r>
            <a:r>
              <a:rPr lang="ja-JP" altLang="en-US" sz="3200" kern="0" dirty="0">
                <a:solidFill>
                  <a:schemeClr val="tx1"/>
                </a:solidFill>
                <a:latin typeface="+mn-ea"/>
              </a:rPr>
              <a:t>）を引（ひ）く（</a:t>
            </a:r>
            <a:r>
              <a:rPr lang="en-US" altLang="ja-JP" sz="3200" kern="0" dirty="0">
                <a:solidFill>
                  <a:schemeClr val="tx1"/>
                </a:solidFill>
                <a:latin typeface="+mn-ea"/>
              </a:rPr>
              <a:t>draw</a:t>
            </a:r>
            <a:r>
              <a:rPr lang="ja-JP" altLang="en-US" sz="3200" kern="0" dirty="0">
                <a:solidFill>
                  <a:schemeClr val="tx1"/>
                </a:solidFill>
                <a:latin typeface="+mn-ea"/>
              </a:rPr>
              <a:t>）内容（ないよう）</a:t>
            </a:r>
            <a:r>
              <a:rPr lang="ja-JP" altLang="en-US" sz="3200" dirty="0">
                <a:latin typeface="+mn-ea"/>
                <a:ea typeface="+mn-ea"/>
              </a:rPr>
              <a:t>を書（か）いてください。</a:t>
            </a:r>
            <a:endParaRPr sz="3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71382718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r>
              <a:rPr lang="ja-JP" altLang="en-US" sz="3200" dirty="0">
                <a:latin typeface="+mn-ea"/>
                <a:ea typeface="+mn-ea"/>
              </a:rPr>
              <a:t>問題（もんだい）</a:t>
            </a:r>
            <a:r>
              <a:rPr lang="ja-JP" altLang="en-US" sz="3200" b="0" i="0" u="none" strike="noStrike" cap="none" dirty="0">
                <a:solidFill>
                  <a:schemeClr val="dk1"/>
                </a:solidFill>
                <a:latin typeface="+mn-ea"/>
                <a:ea typeface="+mn-ea"/>
                <a:cs typeface="Arial"/>
                <a:sym typeface="Arial"/>
              </a:rPr>
              <a:t>を提起</a:t>
            </a:r>
            <a:r>
              <a:rPr lang="ja-JP" altLang="en-US" sz="3200" dirty="0">
                <a:latin typeface="+mn-ea"/>
                <a:ea typeface="+mn-ea"/>
              </a:rPr>
              <a:t>（ていき：</a:t>
            </a:r>
            <a:r>
              <a:rPr lang="en-US" altLang="ja-JP" sz="3200" dirty="0">
                <a:latin typeface="+mn-ea"/>
                <a:ea typeface="+mn-ea"/>
              </a:rPr>
              <a:t>raise</a:t>
            </a:r>
            <a:r>
              <a:rPr lang="ja-JP" altLang="en-US" sz="3200" dirty="0">
                <a:latin typeface="+mn-ea"/>
                <a:ea typeface="+mn-ea"/>
              </a:rPr>
              <a:t>）</a:t>
            </a:r>
            <a:r>
              <a:rPr lang="ja-JP" altLang="en-US" sz="3200" b="0" i="0" u="none" strike="noStrike" cap="none" dirty="0">
                <a:solidFill>
                  <a:schemeClr val="dk1"/>
                </a:solidFill>
                <a:latin typeface="+mn-ea"/>
                <a:ea typeface="+mn-ea"/>
                <a:cs typeface="Arial"/>
                <a:sym typeface="Arial"/>
              </a:rPr>
              <a:t>してください。</a:t>
            </a:r>
          </a:p>
        </p:txBody>
      </p:sp>
      <p:sp>
        <p:nvSpPr>
          <p:cNvPr id="4" name="Google Shape;99;p15">
            <a:extLst>
              <a:ext uri="{FF2B5EF4-FFF2-40B4-BE49-F238E27FC236}">
                <a16:creationId xmlns:a16="http://schemas.microsoft.com/office/drawing/2014/main" id="{D5171A1F-24E2-2322-828F-A33087F83588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38200" y="400984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２．問題（もんだい）</a:t>
            </a:r>
            <a:endParaRPr dirty="0">
              <a:latin typeface="+mj-ea"/>
              <a:ea typeface="+mj-ea"/>
            </a:endParaRPr>
          </a:p>
        </p:txBody>
      </p:sp>
    </p:spTree>
    <p:extLst>
      <p:ext uri="{BB962C8B-B14F-4D97-AF65-F5344CB8AC3E}">
        <p14:creationId xmlns:p14="http://schemas.microsoft.com/office/powerpoint/2010/main" val="80582793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5"/>
          <p:cNvSpPr txBox="1">
            <a:spLocks noGrp="1"/>
          </p:cNvSpPr>
          <p:nvPr>
            <p:ph type="title"/>
          </p:nvPr>
        </p:nvSpPr>
        <p:spPr>
          <a:xfrm>
            <a:off x="838200" y="400984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３．解決策（かいけつさく：</a:t>
            </a:r>
            <a:r>
              <a:rPr lang="en-US" altLang="ja-JP" b="1" dirty="0">
                <a:latin typeface="+mj-ea"/>
                <a:ea typeface="+mj-ea"/>
              </a:rPr>
              <a:t>Solution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101" name="Google Shape;101;p15"/>
          <p:cNvSpPr txBox="1"/>
          <p:nvPr/>
        </p:nvSpPr>
        <p:spPr>
          <a:xfrm>
            <a:off x="595993" y="1825625"/>
            <a:ext cx="10270671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endParaRPr sz="2800" b="0" i="0" u="none" strike="noStrike" cap="none" dirty="0">
              <a:solidFill>
                <a:schemeClr val="dk1"/>
              </a:solidFill>
              <a:latin typeface="+mn-ea"/>
              <a:ea typeface="+mn-ea"/>
              <a:cs typeface="Arial"/>
              <a:sym typeface="Arial"/>
            </a:endParaRPr>
          </a:p>
        </p:txBody>
      </p:sp>
      <p:sp>
        <p:nvSpPr>
          <p:cNvPr id="2" name="Google Shape;94;p14">
            <a:extLst>
              <a:ext uri="{FF2B5EF4-FFF2-40B4-BE49-F238E27FC236}">
                <a16:creationId xmlns:a16="http://schemas.microsoft.com/office/drawing/2014/main" id="{1BBAAA59-A876-6B34-655C-67B5BBE6FE2F}"/>
              </a:ext>
            </a:extLst>
          </p:cNvPr>
          <p:cNvSpPr txBox="1">
            <a:spLocks/>
          </p:cNvSpPr>
          <p:nvPr/>
        </p:nvSpPr>
        <p:spPr>
          <a:xfrm>
            <a:off x="838200" y="1825625"/>
            <a:ext cx="10697308" cy="450634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SzPts val="2800"/>
              <a:buFont typeface="Arial"/>
              <a:buNone/>
            </a:pPr>
            <a:r>
              <a:rPr lang="ja-JP" altLang="en-US" sz="3200" dirty="0">
                <a:latin typeface="+mn-ea"/>
                <a:ea typeface="+mn-ea"/>
              </a:rPr>
              <a:t>解決策（かいけつさく：</a:t>
            </a:r>
            <a:r>
              <a:rPr lang="en-US" altLang="ja-JP" sz="3200" dirty="0">
                <a:latin typeface="+mn-ea"/>
                <a:ea typeface="+mn-ea"/>
              </a:rPr>
              <a:t>Solution</a:t>
            </a:r>
            <a:r>
              <a:rPr lang="ja-JP" altLang="en-US" sz="3200" dirty="0">
                <a:latin typeface="+mn-ea"/>
                <a:ea typeface="+mn-ea"/>
              </a:rPr>
              <a:t>）を書（か）いてください。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234586438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4"/>
          <p:cNvSpPr txBox="1">
            <a:spLocks noGrp="1"/>
          </p:cNvSpPr>
          <p:nvPr>
            <p:ph type="title"/>
          </p:nvPr>
        </p:nvSpPr>
        <p:spPr>
          <a:xfrm>
            <a:off x="838199" y="365125"/>
            <a:ext cx="11166987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４．得（え）られる（</a:t>
            </a:r>
            <a:r>
              <a:rPr lang="en-US" altLang="ja-JP" b="1" dirty="0">
                <a:latin typeface="+mj-ea"/>
                <a:ea typeface="+mj-ea"/>
              </a:rPr>
              <a:t>obtain</a:t>
            </a:r>
            <a:r>
              <a:rPr lang="ja-JP" altLang="en-US" b="1" dirty="0">
                <a:latin typeface="+mj-ea"/>
                <a:ea typeface="+mj-ea"/>
              </a:rPr>
              <a:t>）成果（せいか：</a:t>
            </a:r>
            <a:r>
              <a:rPr lang="en-US" altLang="ja-JP" b="1" dirty="0">
                <a:latin typeface="+mj-ea"/>
                <a:ea typeface="+mj-ea"/>
              </a:rPr>
              <a:t>Outcome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rPr lang="ja-JP" altLang="en-US" sz="3200" dirty="0">
                <a:latin typeface="+mn-ea"/>
                <a:ea typeface="+mn-ea"/>
              </a:rPr>
              <a:t>得（え）られる（</a:t>
            </a:r>
            <a:r>
              <a:rPr lang="en-US" altLang="ja-JP" sz="3200" dirty="0">
                <a:latin typeface="+mn-ea"/>
                <a:ea typeface="+mn-ea"/>
              </a:rPr>
              <a:t>obtain</a:t>
            </a:r>
            <a:r>
              <a:rPr lang="ja-JP" altLang="en-US" sz="3200" dirty="0">
                <a:latin typeface="+mn-ea"/>
                <a:ea typeface="+mn-ea"/>
              </a:rPr>
              <a:t>）成果（せいか：</a:t>
            </a:r>
            <a:r>
              <a:rPr lang="en-US" altLang="ja-JP" sz="3200" dirty="0">
                <a:latin typeface="+mn-ea"/>
                <a:ea typeface="+mn-ea"/>
              </a:rPr>
              <a:t>outcome</a:t>
            </a:r>
            <a:r>
              <a:rPr lang="ja-JP" altLang="en-US" sz="3200" dirty="0">
                <a:latin typeface="+mn-ea"/>
                <a:ea typeface="+mn-ea"/>
              </a:rPr>
              <a:t>）を書（か）いてください。</a:t>
            </a:r>
            <a:endParaRPr sz="3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2886304785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５．まとめ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rPr lang="ja-JP" altLang="en-US" sz="3200" dirty="0">
                <a:latin typeface="+mn-ea"/>
                <a:ea typeface="+mn-ea"/>
              </a:rPr>
              <a:t>行動（こうどう：</a:t>
            </a:r>
            <a:r>
              <a:rPr lang="en-US" altLang="ja-JP" sz="3200" dirty="0">
                <a:latin typeface="+mn-ea"/>
                <a:ea typeface="+mn-ea"/>
              </a:rPr>
              <a:t>action</a:t>
            </a:r>
            <a:r>
              <a:rPr lang="ja-JP" altLang="en-US" sz="3200" dirty="0">
                <a:latin typeface="+mn-ea"/>
                <a:ea typeface="+mn-ea"/>
                <a:sym typeface="Wingdings" panose="05000000000000000000" pitchFamily="2" charset="2"/>
              </a:rPr>
              <a:t>）</a:t>
            </a:r>
            <a:r>
              <a:rPr lang="ja-JP" altLang="en-US" sz="3200" dirty="0">
                <a:latin typeface="+mn-ea"/>
                <a:ea typeface="+mn-ea"/>
              </a:rPr>
              <a:t>を促（うなが）す（</a:t>
            </a:r>
            <a:r>
              <a:rPr lang="en-US" altLang="ja-JP" sz="3200" dirty="0">
                <a:latin typeface="+mn-ea"/>
                <a:ea typeface="+mn-ea"/>
              </a:rPr>
              <a:t>facilitate</a:t>
            </a:r>
            <a:r>
              <a:rPr lang="ja-JP" altLang="en-US" sz="3200" dirty="0">
                <a:latin typeface="+mn-ea"/>
                <a:ea typeface="+mn-ea"/>
              </a:rPr>
              <a:t>）</a:t>
            </a:r>
            <a:r>
              <a:rPr lang="ja-JP" altLang="en-US" sz="3200" kern="0" dirty="0">
                <a:solidFill>
                  <a:schemeClr val="tx1"/>
                </a:solidFill>
                <a:latin typeface="+mn-ea"/>
              </a:rPr>
              <a:t>内容（ないよう）</a:t>
            </a:r>
            <a:r>
              <a:rPr lang="ja-JP" altLang="en-US" sz="3200" dirty="0">
                <a:latin typeface="+mn-ea"/>
                <a:ea typeface="+mn-ea"/>
              </a:rPr>
              <a:t>を書（か）いてください。</a:t>
            </a:r>
            <a:endParaRPr sz="3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8395539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１．要点（ようてん：</a:t>
            </a:r>
            <a:r>
              <a:rPr lang="en-US" altLang="ja-JP" b="1" dirty="0">
                <a:latin typeface="+mj-ea"/>
                <a:ea typeface="+mj-ea"/>
              </a:rPr>
              <a:t>Point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rPr lang="ja-JP" altLang="en-US" sz="3200" dirty="0">
                <a:latin typeface="+mn-ea"/>
                <a:ea typeface="+mn-ea"/>
              </a:rPr>
              <a:t>要点（ようてん：</a:t>
            </a:r>
            <a:r>
              <a:rPr lang="en-US" altLang="ja-JP" sz="3200" dirty="0">
                <a:latin typeface="+mn-ea"/>
                <a:ea typeface="+mn-ea"/>
              </a:rPr>
              <a:t>point</a:t>
            </a:r>
            <a:r>
              <a:rPr lang="ja-JP" altLang="en-US" sz="3200" dirty="0">
                <a:latin typeface="+mn-ea"/>
                <a:ea typeface="+mn-ea"/>
              </a:rPr>
              <a:t>）を書（か）いてください。</a:t>
            </a:r>
            <a:endParaRPr sz="3200" dirty="0">
              <a:latin typeface="+mn-ea"/>
              <a:ea typeface="+mn-ea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18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b="1" dirty="0">
                <a:latin typeface="+mj-ea"/>
                <a:ea typeface="+mj-ea"/>
              </a:rPr>
              <a:t>参考文献</a:t>
            </a:r>
            <a:r>
              <a:rPr lang="ja-JP" altLang="en-US" b="1" dirty="0">
                <a:latin typeface="+mj-ea"/>
                <a:ea typeface="+mj-ea"/>
              </a:rPr>
              <a:t>（さんこうぶんけん：</a:t>
            </a:r>
            <a:r>
              <a:rPr lang="en-US" altLang="ja-JP" b="1" dirty="0">
                <a:latin typeface="+mj-ea"/>
                <a:ea typeface="+mj-ea"/>
              </a:rPr>
              <a:t>References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119" name="Google Shape;119;p18"/>
          <p:cNvSpPr txBox="1">
            <a:spLocks noGrp="1"/>
          </p:cNvSpPr>
          <p:nvPr>
            <p:ph type="body" idx="1"/>
          </p:nvPr>
        </p:nvSpPr>
        <p:spPr>
          <a:xfrm>
            <a:off x="555171" y="1809297"/>
            <a:ext cx="10270671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244876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5"/>
          <p:cNvSpPr txBox="1">
            <a:spLocks noGrp="1"/>
          </p:cNvSpPr>
          <p:nvPr>
            <p:ph type="title"/>
          </p:nvPr>
        </p:nvSpPr>
        <p:spPr>
          <a:xfrm>
            <a:off x="838199" y="400984"/>
            <a:ext cx="11157157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２．理由（りゆう：</a:t>
            </a:r>
            <a:r>
              <a:rPr lang="en-US" altLang="ja-JP" b="1" dirty="0">
                <a:latin typeface="+mj-ea"/>
                <a:ea typeface="+mj-ea"/>
              </a:rPr>
              <a:t>Reason</a:t>
            </a:r>
            <a:r>
              <a:rPr lang="ja-JP" altLang="en-US" b="1" dirty="0">
                <a:latin typeface="+mj-ea"/>
                <a:ea typeface="+mj-ea"/>
              </a:rPr>
              <a:t>）・根拠（こんきょ：</a:t>
            </a:r>
            <a:r>
              <a:rPr lang="en-US" altLang="ja-JP" b="1" dirty="0">
                <a:latin typeface="+mj-ea"/>
                <a:ea typeface="+mj-ea"/>
              </a:rPr>
              <a:t>Evidence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100" name="Google Shape;100;p15"/>
          <p:cNvSpPr txBox="1">
            <a:spLocks noGrp="1"/>
          </p:cNvSpPr>
          <p:nvPr>
            <p:ph type="body" idx="1"/>
          </p:nvPr>
        </p:nvSpPr>
        <p:spPr>
          <a:xfrm>
            <a:off x="3628103" y="6304701"/>
            <a:ext cx="8249265" cy="3615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r>
              <a:rPr lang="ja-JP" altLang="en-US" sz="1800" dirty="0">
                <a:latin typeface="+mn-ea"/>
                <a:ea typeface="+mn-ea"/>
                <a:cs typeface="Arial"/>
                <a:sym typeface="Arial"/>
              </a:rPr>
              <a:t>引用（いんよう）する（</a:t>
            </a:r>
            <a:r>
              <a:rPr lang="en-US" altLang="ja-JP" sz="1800" dirty="0">
                <a:latin typeface="+mn-ea"/>
                <a:ea typeface="+mn-ea"/>
                <a:cs typeface="Arial"/>
                <a:sym typeface="Arial"/>
              </a:rPr>
              <a:t>quote</a:t>
            </a:r>
            <a:r>
              <a:rPr lang="ja-JP" altLang="en-US" sz="1800" dirty="0">
                <a:latin typeface="+mn-ea"/>
                <a:ea typeface="+mn-ea"/>
                <a:cs typeface="Arial"/>
                <a:sym typeface="Arial"/>
              </a:rPr>
              <a:t>）ときは</a:t>
            </a:r>
            <a:r>
              <a:rPr lang="ja-JP" sz="1800" dirty="0">
                <a:latin typeface="+mn-ea"/>
                <a:ea typeface="+mn-ea"/>
                <a:cs typeface="Arial"/>
                <a:sym typeface="Arial"/>
              </a:rPr>
              <a:t>出典</a:t>
            </a:r>
            <a:r>
              <a:rPr lang="ja-JP" altLang="en-US" sz="1800" dirty="0">
                <a:latin typeface="+mn-ea"/>
                <a:ea typeface="+mn-ea"/>
                <a:cs typeface="Arial"/>
                <a:sym typeface="Arial"/>
              </a:rPr>
              <a:t>（しゅってん：</a:t>
            </a:r>
            <a:r>
              <a:rPr lang="en-US" altLang="ja-JP" sz="1800" dirty="0">
                <a:latin typeface="+mn-ea"/>
                <a:ea typeface="+mn-ea"/>
                <a:cs typeface="Arial"/>
                <a:sym typeface="Arial"/>
              </a:rPr>
              <a:t>source</a:t>
            </a:r>
            <a:r>
              <a:rPr lang="ja-JP" altLang="en-US" sz="1800" dirty="0">
                <a:latin typeface="+mn-ea"/>
                <a:ea typeface="+mn-ea"/>
                <a:cs typeface="Arial"/>
                <a:sym typeface="Arial"/>
              </a:rPr>
              <a:t>）</a:t>
            </a:r>
            <a:r>
              <a:rPr lang="ja-JP" altLang="en-US" sz="1800" dirty="0">
                <a:latin typeface="+mn-ea"/>
                <a:ea typeface="+mn-ea"/>
              </a:rPr>
              <a:t>を</a:t>
            </a:r>
            <a:r>
              <a:rPr lang="ja-JP" altLang="en-US" sz="1800" dirty="0">
                <a:latin typeface="+mn-ea"/>
                <a:ea typeface="+mn-ea"/>
                <a:cs typeface="Arial"/>
                <a:sym typeface="Arial"/>
              </a:rPr>
              <a:t>入（い）れてください。</a:t>
            </a:r>
            <a:endParaRPr sz="1800" dirty="0">
              <a:latin typeface="+mn-ea"/>
              <a:ea typeface="+mn-ea"/>
              <a:cs typeface="Arial"/>
              <a:sym typeface="Arial"/>
            </a:endParaRPr>
          </a:p>
          <a:p>
            <a:pPr marL="0" lvl="0" indent="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</a:pPr>
            <a:endParaRPr sz="1800" dirty="0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" name="Google Shape;94;p14">
            <a:extLst>
              <a:ext uri="{FF2B5EF4-FFF2-40B4-BE49-F238E27FC236}">
                <a16:creationId xmlns:a16="http://schemas.microsoft.com/office/drawing/2014/main" id="{96D1CB1E-274A-99EA-B713-D136E2668FA4}"/>
              </a:ext>
            </a:extLst>
          </p:cNvPr>
          <p:cNvSpPr txBox="1">
            <a:spLocks/>
          </p:cNvSpPr>
          <p:nvPr/>
        </p:nvSpPr>
        <p:spPr>
          <a:xfrm>
            <a:off x="838200" y="1825625"/>
            <a:ext cx="10697308" cy="43386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SzPts val="3200"/>
              <a:buFont typeface="Arial"/>
              <a:buNone/>
            </a:pPr>
            <a:r>
              <a:rPr lang="ja-JP" altLang="en-US" sz="3200" dirty="0">
                <a:latin typeface="+mn-ea"/>
                <a:ea typeface="+mn-ea"/>
              </a:rPr>
              <a:t>理由（りゆう：</a:t>
            </a:r>
            <a:r>
              <a:rPr lang="en-US" altLang="ja-JP" sz="3200" dirty="0">
                <a:latin typeface="+mn-ea"/>
                <a:ea typeface="+mn-ea"/>
              </a:rPr>
              <a:t>reason</a:t>
            </a:r>
            <a:r>
              <a:rPr lang="ja-JP" altLang="en-US" sz="3200" dirty="0">
                <a:latin typeface="+mn-ea"/>
                <a:ea typeface="+mn-ea"/>
              </a:rPr>
              <a:t>）や根拠（こんきょ：</a:t>
            </a:r>
            <a:r>
              <a:rPr lang="en-US" altLang="ja-JP" sz="3200" dirty="0">
                <a:latin typeface="+mn-ea"/>
                <a:ea typeface="+mn-ea"/>
              </a:rPr>
              <a:t>evidence</a:t>
            </a:r>
            <a:r>
              <a:rPr lang="ja-JP" altLang="en-US" sz="3200" dirty="0">
                <a:latin typeface="+mn-ea"/>
                <a:ea typeface="+mn-ea"/>
              </a:rPr>
              <a:t>）を書（か）いてください。</a:t>
            </a:r>
            <a:endParaRPr lang="en-US" altLang="ja-JP" sz="3200" dirty="0">
              <a:latin typeface="+mn-ea"/>
              <a:ea typeface="+mn-ea"/>
            </a:endParaRPr>
          </a:p>
          <a:p>
            <a:pPr marL="0" indent="0">
              <a:spcBef>
                <a:spcPts val="0"/>
              </a:spcBef>
              <a:buSzPts val="3200"/>
              <a:buFont typeface="Arial"/>
              <a:buNone/>
            </a:pPr>
            <a:r>
              <a:rPr lang="ja-JP" altLang="en-US" sz="3200" dirty="0">
                <a:latin typeface="+mn-ea"/>
                <a:ea typeface="+mn-ea"/>
              </a:rPr>
              <a:t>グラフや表（ひょう：</a:t>
            </a:r>
            <a:r>
              <a:rPr lang="en-US" altLang="ja-JP" sz="3200" dirty="0">
                <a:latin typeface="+mn-ea"/>
                <a:ea typeface="+mn-ea"/>
              </a:rPr>
              <a:t>table</a:t>
            </a:r>
            <a:r>
              <a:rPr lang="ja-JP" altLang="en-US" sz="3200" dirty="0">
                <a:latin typeface="+mn-ea"/>
                <a:ea typeface="+mn-ea"/>
              </a:rPr>
              <a:t>）などを使（つか）ってもよいです。</a:t>
            </a:r>
          </a:p>
        </p:txBody>
      </p:sp>
    </p:spTree>
    <p:extLst>
      <p:ext uri="{BB962C8B-B14F-4D97-AF65-F5344CB8AC3E}">
        <p14:creationId xmlns:p14="http://schemas.microsoft.com/office/powerpoint/2010/main" val="354038860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15"/>
          <p:cNvSpPr txBox="1">
            <a:spLocks noGrp="1"/>
          </p:cNvSpPr>
          <p:nvPr>
            <p:ph type="title"/>
          </p:nvPr>
        </p:nvSpPr>
        <p:spPr>
          <a:xfrm>
            <a:off x="838200" y="400984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３．具体例（ぐたいれい：</a:t>
            </a:r>
            <a:r>
              <a:rPr lang="en-US" altLang="ja-JP" b="1" dirty="0">
                <a:latin typeface="+mj-ea"/>
                <a:ea typeface="+mj-ea"/>
              </a:rPr>
              <a:t>Example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2" name="Google Shape;94;p14">
            <a:extLst>
              <a:ext uri="{FF2B5EF4-FFF2-40B4-BE49-F238E27FC236}">
                <a16:creationId xmlns:a16="http://schemas.microsoft.com/office/drawing/2014/main" id="{F6625671-9FAC-22CE-5C3B-70832A5104AA}"/>
              </a:ext>
            </a:extLst>
          </p:cNvPr>
          <p:cNvSpPr txBox="1">
            <a:spLocks/>
          </p:cNvSpPr>
          <p:nvPr/>
        </p:nvSpPr>
        <p:spPr>
          <a:xfrm>
            <a:off x="838200" y="1825625"/>
            <a:ext cx="10697308" cy="446170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SzPts val="3200"/>
              <a:buFont typeface="Arial"/>
              <a:buNone/>
            </a:pPr>
            <a:r>
              <a:rPr lang="ja-JP" altLang="en-US" sz="3200" dirty="0">
                <a:latin typeface="+mn-ea"/>
                <a:ea typeface="+mn-ea"/>
              </a:rPr>
              <a:t>具体例（ぐたいれい：</a:t>
            </a:r>
            <a:r>
              <a:rPr lang="en-US" altLang="ja-JP" sz="3200" dirty="0">
                <a:latin typeface="+mn-ea"/>
                <a:ea typeface="+mn-ea"/>
              </a:rPr>
              <a:t>example</a:t>
            </a:r>
            <a:r>
              <a:rPr lang="ja-JP" altLang="en-US" sz="3200" dirty="0">
                <a:latin typeface="+mn-ea"/>
                <a:ea typeface="+mn-ea"/>
              </a:rPr>
              <a:t>）を書（か）いてください。</a:t>
            </a:r>
            <a:endParaRPr lang="en-US" altLang="ja-JP" sz="3200" dirty="0">
              <a:latin typeface="+mn-ea"/>
              <a:ea typeface="+mn-ea"/>
            </a:endParaRPr>
          </a:p>
          <a:p>
            <a:pPr marL="0" indent="0">
              <a:spcBef>
                <a:spcPts val="0"/>
              </a:spcBef>
              <a:buSzPts val="3200"/>
              <a:buNone/>
            </a:pPr>
            <a:r>
              <a:rPr lang="ja-JP" altLang="en-US" sz="3200" dirty="0">
                <a:latin typeface="+mn-ea"/>
                <a:ea typeface="+mn-ea"/>
              </a:rPr>
              <a:t>グラフや表（ひょう：</a:t>
            </a:r>
            <a:r>
              <a:rPr lang="en-US" altLang="ja-JP" sz="3200" dirty="0">
                <a:latin typeface="+mn-ea"/>
                <a:ea typeface="+mn-ea"/>
              </a:rPr>
              <a:t>table</a:t>
            </a:r>
            <a:r>
              <a:rPr lang="ja-JP" altLang="en-US" sz="3200" dirty="0">
                <a:latin typeface="+mn-ea"/>
                <a:ea typeface="+mn-ea"/>
              </a:rPr>
              <a:t>）などを使（つか）ってもよいです。</a:t>
            </a:r>
          </a:p>
          <a:p>
            <a:pPr marL="0" indent="0">
              <a:spcBef>
                <a:spcPts val="0"/>
              </a:spcBef>
              <a:buSzPts val="3200"/>
              <a:buFont typeface="Arial"/>
              <a:buNone/>
            </a:pPr>
            <a:endParaRPr lang="ja-JP" altLang="en-US" sz="3200" dirty="0">
              <a:latin typeface="+mn-ea"/>
              <a:ea typeface="+mn-ea"/>
            </a:endParaRPr>
          </a:p>
        </p:txBody>
      </p:sp>
      <p:sp>
        <p:nvSpPr>
          <p:cNvPr id="6" name="Google Shape;100;p15">
            <a:extLst>
              <a:ext uri="{FF2B5EF4-FFF2-40B4-BE49-F238E27FC236}">
                <a16:creationId xmlns:a16="http://schemas.microsoft.com/office/drawing/2014/main" id="{B049A959-1BCB-0995-4694-2748CFFC0189}"/>
              </a:ext>
            </a:extLst>
          </p:cNvPr>
          <p:cNvSpPr txBox="1">
            <a:spLocks/>
          </p:cNvSpPr>
          <p:nvPr/>
        </p:nvSpPr>
        <p:spPr>
          <a:xfrm>
            <a:off x="3628103" y="6304701"/>
            <a:ext cx="8249265" cy="3615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Font typeface="Arial"/>
              <a:buNone/>
            </a:pPr>
            <a:r>
              <a:rPr lang="ja-JP" altLang="en-US" sz="1800">
                <a:latin typeface="+mn-ea"/>
                <a:ea typeface="+mn-ea"/>
              </a:rPr>
              <a:t>引用（いんよう）する（</a:t>
            </a:r>
            <a:r>
              <a:rPr lang="en-US" altLang="ja-JP" sz="1800">
                <a:latin typeface="+mn-ea"/>
                <a:ea typeface="+mn-ea"/>
              </a:rPr>
              <a:t>quote</a:t>
            </a:r>
            <a:r>
              <a:rPr lang="ja-JP" altLang="en-US" sz="1800">
                <a:latin typeface="+mn-ea"/>
                <a:ea typeface="+mn-ea"/>
              </a:rPr>
              <a:t>）ときは出典（しゅってん：</a:t>
            </a:r>
            <a:r>
              <a:rPr lang="en-US" altLang="ja-JP" sz="1800">
                <a:latin typeface="+mn-ea"/>
                <a:ea typeface="+mn-ea"/>
              </a:rPr>
              <a:t>source</a:t>
            </a:r>
            <a:r>
              <a:rPr lang="ja-JP" altLang="en-US" sz="1800">
                <a:latin typeface="+mn-ea"/>
                <a:ea typeface="+mn-ea"/>
              </a:rPr>
              <a:t>）を入（い）れてください。</a:t>
            </a:r>
          </a:p>
          <a:p>
            <a:pPr marL="0" indent="0">
              <a:buFont typeface="Arial"/>
              <a:buNone/>
            </a:pPr>
            <a:endParaRPr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19025478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10490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４．要点（ようてん：</a:t>
            </a:r>
            <a:r>
              <a:rPr lang="en-US" altLang="ja-JP" b="1" dirty="0">
                <a:latin typeface="+mj-ea"/>
                <a:ea typeface="+mj-ea"/>
              </a:rPr>
              <a:t>Point</a:t>
            </a:r>
            <a:r>
              <a:rPr lang="ja-JP" altLang="en-US" b="1" dirty="0">
                <a:latin typeface="+mj-ea"/>
                <a:ea typeface="+mj-ea"/>
              </a:rPr>
              <a:t>）・まとめ（</a:t>
            </a:r>
            <a:r>
              <a:rPr lang="en-US" altLang="ja-JP" b="1" dirty="0">
                <a:latin typeface="+mj-ea"/>
                <a:ea typeface="+mj-ea"/>
              </a:rPr>
              <a:t>Summary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rPr lang="ja-JP" altLang="en-US" sz="3200" dirty="0">
                <a:latin typeface="+mn-ea"/>
                <a:ea typeface="+mn-ea"/>
              </a:rPr>
              <a:t>要点（ようてん）・まとめを書（か）いてください。</a:t>
            </a:r>
            <a:endParaRPr sz="3200" dirty="0"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337000284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18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b="1" dirty="0">
                <a:latin typeface="+mj-ea"/>
                <a:ea typeface="+mj-ea"/>
              </a:rPr>
              <a:t>参考文献</a:t>
            </a:r>
            <a:r>
              <a:rPr lang="ja-JP" altLang="en-US" b="1" dirty="0">
                <a:latin typeface="+mj-ea"/>
                <a:ea typeface="+mj-ea"/>
              </a:rPr>
              <a:t>（さんこうぶんけん：</a:t>
            </a:r>
            <a:r>
              <a:rPr lang="en-US" altLang="ja-JP" b="1" dirty="0">
                <a:latin typeface="+mj-ea"/>
                <a:ea typeface="+mj-ea"/>
              </a:rPr>
              <a:t>References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119" name="Google Shape;119;p18"/>
          <p:cNvSpPr txBox="1">
            <a:spLocks noGrp="1"/>
          </p:cNvSpPr>
          <p:nvPr>
            <p:ph type="body" idx="1"/>
          </p:nvPr>
        </p:nvSpPr>
        <p:spPr>
          <a:xfrm>
            <a:off x="555171" y="1809297"/>
            <a:ext cx="10270671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</a:pPr>
            <a:endParaRPr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3"/>
          <p:cNvSpPr txBox="1">
            <a:spLocks noGrp="1"/>
          </p:cNvSpPr>
          <p:nvPr>
            <p:ph type="ctrTitle"/>
          </p:nvPr>
        </p:nvSpPr>
        <p:spPr>
          <a:xfrm>
            <a:off x="1195754" y="1104779"/>
            <a:ext cx="10062272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</a:pPr>
            <a:r>
              <a:rPr lang="ja-JP" b="1" dirty="0">
                <a:latin typeface="+mj-ea"/>
                <a:ea typeface="+mj-ea"/>
              </a:rPr>
              <a:t>タイトル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88" name="Google Shape;88;p13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/>
          </a:p>
          <a:p>
            <a:pPr marL="0" lvl="0" indent="0" algn="ctr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r>
              <a:rPr lang="ja-JP" dirty="0">
                <a:latin typeface="+mj-ea"/>
                <a:ea typeface="+mj-ea"/>
              </a:rPr>
              <a:t>名前</a:t>
            </a:r>
            <a:r>
              <a:rPr lang="ja-JP" altLang="en-US" dirty="0">
                <a:latin typeface="+mj-ea"/>
                <a:ea typeface="+mj-ea"/>
              </a:rPr>
              <a:t>（なまえ）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2" name="Google Shape;118;p18">
            <a:extLst>
              <a:ext uri="{FF2B5EF4-FFF2-40B4-BE49-F238E27FC236}">
                <a16:creationId xmlns:a16="http://schemas.microsoft.com/office/drawing/2014/main" id="{E35C0753-DC5B-5C65-2880-302A1637223D}"/>
              </a:ext>
            </a:extLst>
          </p:cNvPr>
          <p:cNvSpPr txBox="1">
            <a:spLocks/>
          </p:cNvSpPr>
          <p:nvPr/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8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algn="l">
              <a:buSzPts val="4400"/>
            </a:pPr>
            <a:r>
              <a:rPr lang="en-US" altLang="ja-JP" sz="4800" dirty="0">
                <a:solidFill>
                  <a:srgbClr val="FF0000"/>
                </a:solidFill>
                <a:latin typeface="+mj-ea"/>
                <a:ea typeface="+mj-ea"/>
              </a:rPr>
              <a:t>IMRAD</a:t>
            </a:r>
            <a:r>
              <a:rPr lang="ja-JP" altLang="en-US" sz="4800" dirty="0">
                <a:solidFill>
                  <a:srgbClr val="FF0000"/>
                </a:solidFill>
                <a:latin typeface="+mj-ea"/>
                <a:ea typeface="+mj-ea"/>
              </a:rPr>
              <a:t>法</a:t>
            </a:r>
          </a:p>
        </p:txBody>
      </p:sp>
    </p:spTree>
    <p:extLst>
      <p:ext uri="{BB962C8B-B14F-4D97-AF65-F5344CB8AC3E}">
        <p14:creationId xmlns:p14="http://schemas.microsoft.com/office/powerpoint/2010/main" val="31667673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p1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１．導入（どうにゅう：</a:t>
            </a:r>
            <a:r>
              <a:rPr lang="en-US" altLang="ja-JP" b="1" dirty="0">
                <a:latin typeface="+mj-ea"/>
                <a:ea typeface="+mj-ea"/>
              </a:rPr>
              <a:t>Introduction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None/>
            </a:pPr>
            <a:r>
              <a:rPr lang="ja-JP" altLang="en-US" sz="3200" kern="0" dirty="0">
                <a:solidFill>
                  <a:schemeClr val="tx1"/>
                </a:solidFill>
                <a:latin typeface="+mn-ea"/>
              </a:rPr>
              <a:t>背景（はいけい：</a:t>
            </a:r>
            <a:r>
              <a:rPr lang="en-US" altLang="ja-JP" sz="3200" kern="0" dirty="0">
                <a:solidFill>
                  <a:schemeClr val="tx1"/>
                </a:solidFill>
                <a:latin typeface="+mn-ea"/>
              </a:rPr>
              <a:t>background</a:t>
            </a:r>
            <a:r>
              <a:rPr lang="ja-JP" altLang="en-US" sz="3200" kern="0" dirty="0">
                <a:solidFill>
                  <a:schemeClr val="tx1"/>
                </a:solidFill>
                <a:latin typeface="+mn-ea"/>
              </a:rPr>
              <a:t>）と目的（もくてき：</a:t>
            </a:r>
            <a:r>
              <a:rPr lang="en-US" altLang="ja-JP" sz="3200" kern="0" dirty="0">
                <a:solidFill>
                  <a:schemeClr val="tx1"/>
                </a:solidFill>
                <a:latin typeface="+mn-ea"/>
              </a:rPr>
              <a:t>purpose</a:t>
            </a:r>
            <a:r>
              <a:rPr lang="ja-JP" altLang="en-US" sz="3200" kern="0" dirty="0">
                <a:solidFill>
                  <a:schemeClr val="tx1"/>
                </a:solidFill>
                <a:latin typeface="+mn-ea"/>
              </a:rPr>
              <a:t>）</a:t>
            </a:r>
            <a:r>
              <a:rPr lang="ja-JP" altLang="en-US" sz="3200" dirty="0">
                <a:latin typeface="+mn-ea"/>
                <a:ea typeface="+mn-ea"/>
              </a:rPr>
              <a:t>を書（か）いてください。</a:t>
            </a:r>
            <a:endParaRPr sz="3200" dirty="0">
              <a:latin typeface="+mn-ea"/>
              <a:ea typeface="+mn-ea"/>
            </a:endParaRPr>
          </a:p>
        </p:txBody>
      </p:sp>
      <p:sp>
        <p:nvSpPr>
          <p:cNvPr id="3" name="Google Shape;100;p15">
            <a:extLst>
              <a:ext uri="{FF2B5EF4-FFF2-40B4-BE49-F238E27FC236}">
                <a16:creationId xmlns:a16="http://schemas.microsoft.com/office/drawing/2014/main" id="{34CD8557-9144-D649-9881-CAB52B9AD264}"/>
              </a:ext>
            </a:extLst>
          </p:cNvPr>
          <p:cNvSpPr txBox="1">
            <a:spLocks/>
          </p:cNvSpPr>
          <p:nvPr/>
        </p:nvSpPr>
        <p:spPr>
          <a:xfrm>
            <a:off x="3628103" y="6304701"/>
            <a:ext cx="8249265" cy="3615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Font typeface="Arial"/>
              <a:buNone/>
            </a:pPr>
            <a:r>
              <a:rPr lang="ja-JP" altLang="en-US" sz="1800">
                <a:latin typeface="+mn-ea"/>
                <a:ea typeface="+mn-ea"/>
              </a:rPr>
              <a:t>引用（いんよう）する（</a:t>
            </a:r>
            <a:r>
              <a:rPr lang="en-US" altLang="ja-JP" sz="1800">
                <a:latin typeface="+mn-ea"/>
                <a:ea typeface="+mn-ea"/>
              </a:rPr>
              <a:t>quote</a:t>
            </a:r>
            <a:r>
              <a:rPr lang="ja-JP" altLang="en-US" sz="1800">
                <a:latin typeface="+mn-ea"/>
                <a:ea typeface="+mn-ea"/>
              </a:rPr>
              <a:t>）ときは出典（しゅってん：</a:t>
            </a:r>
            <a:r>
              <a:rPr lang="en-US" altLang="ja-JP" sz="1800">
                <a:latin typeface="+mn-ea"/>
                <a:ea typeface="+mn-ea"/>
              </a:rPr>
              <a:t>source</a:t>
            </a:r>
            <a:r>
              <a:rPr lang="ja-JP" altLang="en-US" sz="1800">
                <a:latin typeface="+mn-ea"/>
                <a:ea typeface="+mn-ea"/>
              </a:rPr>
              <a:t>）を入（い）れてください。</a:t>
            </a:r>
          </a:p>
          <a:p>
            <a:pPr marL="0" indent="0">
              <a:buFont typeface="Arial"/>
              <a:buNone/>
            </a:pPr>
            <a:endParaRPr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193886619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1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697308" cy="46672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marR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</a:pPr>
            <a:r>
              <a:rPr lang="ja-JP" altLang="en-US" sz="3200" b="0" i="0" u="none" strike="noStrike" cap="none" dirty="0">
                <a:solidFill>
                  <a:schemeClr val="dk1"/>
                </a:solidFill>
                <a:latin typeface="+mn-ea"/>
                <a:ea typeface="+mn-ea"/>
                <a:cs typeface="Arial"/>
                <a:sym typeface="Arial"/>
              </a:rPr>
              <a:t>方法</a:t>
            </a:r>
            <a:r>
              <a:rPr lang="ja-JP" altLang="en-US" sz="3200" dirty="0">
                <a:latin typeface="+mn-ea"/>
                <a:ea typeface="+mn-ea"/>
              </a:rPr>
              <a:t>（ほうほう：</a:t>
            </a:r>
            <a:r>
              <a:rPr lang="en-US" altLang="ja-JP" sz="3200" dirty="0">
                <a:latin typeface="+mn-ea"/>
                <a:ea typeface="+mn-ea"/>
              </a:rPr>
              <a:t>methods</a:t>
            </a:r>
            <a:r>
              <a:rPr lang="ja-JP" altLang="en-US" sz="3200" dirty="0">
                <a:latin typeface="+mn-ea"/>
                <a:ea typeface="+mn-ea"/>
              </a:rPr>
              <a:t>）</a:t>
            </a:r>
            <a:r>
              <a:rPr lang="ja-JP" altLang="en-US" sz="3200" b="0" i="0" u="none" strike="noStrike" cap="none" dirty="0">
                <a:solidFill>
                  <a:schemeClr val="dk1"/>
                </a:solidFill>
                <a:latin typeface="+mn-ea"/>
                <a:ea typeface="+mn-ea"/>
                <a:cs typeface="Arial"/>
                <a:sym typeface="Arial"/>
              </a:rPr>
              <a:t>を書（か）いてください。</a:t>
            </a:r>
          </a:p>
        </p:txBody>
      </p:sp>
      <p:sp>
        <p:nvSpPr>
          <p:cNvPr id="4" name="Google Shape;99;p15">
            <a:extLst>
              <a:ext uri="{FF2B5EF4-FFF2-40B4-BE49-F238E27FC236}">
                <a16:creationId xmlns:a16="http://schemas.microsoft.com/office/drawing/2014/main" id="{D5171A1F-24E2-2322-828F-A33087F83588}"/>
              </a:ext>
            </a:extLst>
          </p:cNvPr>
          <p:cNvSpPr txBox="1">
            <a:spLocks noGrp="1"/>
          </p:cNvSpPr>
          <p:nvPr>
            <p:ph type="title"/>
          </p:nvPr>
        </p:nvSpPr>
        <p:spPr>
          <a:xfrm>
            <a:off x="838200" y="400984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ja-JP" altLang="en-US" b="1" dirty="0">
                <a:latin typeface="+mj-ea"/>
                <a:ea typeface="+mj-ea"/>
              </a:rPr>
              <a:t>２．方法（ほうほう：</a:t>
            </a:r>
            <a:r>
              <a:rPr lang="en-US" altLang="ja-JP" b="1" dirty="0">
                <a:latin typeface="+mj-ea"/>
                <a:ea typeface="+mj-ea"/>
              </a:rPr>
              <a:t>Methods</a:t>
            </a:r>
            <a:r>
              <a:rPr lang="ja-JP" altLang="en-US" b="1" dirty="0">
                <a:latin typeface="+mj-ea"/>
                <a:ea typeface="+mj-ea"/>
              </a:rPr>
              <a:t>）</a:t>
            </a:r>
            <a:endParaRPr dirty="0">
              <a:latin typeface="+mj-ea"/>
              <a:ea typeface="+mj-ea"/>
            </a:endParaRPr>
          </a:p>
        </p:txBody>
      </p:sp>
      <p:sp>
        <p:nvSpPr>
          <p:cNvPr id="3" name="Google Shape;100;p15">
            <a:extLst>
              <a:ext uri="{FF2B5EF4-FFF2-40B4-BE49-F238E27FC236}">
                <a16:creationId xmlns:a16="http://schemas.microsoft.com/office/drawing/2014/main" id="{FB58530B-7E55-75E9-A58E-37FCF43E7CE6}"/>
              </a:ext>
            </a:extLst>
          </p:cNvPr>
          <p:cNvSpPr txBox="1">
            <a:spLocks/>
          </p:cNvSpPr>
          <p:nvPr/>
        </p:nvSpPr>
        <p:spPr>
          <a:xfrm>
            <a:off x="3628103" y="6304701"/>
            <a:ext cx="8249265" cy="3615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L="457200" marR="0" lvl="0" indent="-3429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indent="0">
              <a:spcBef>
                <a:spcPts val="0"/>
              </a:spcBef>
              <a:buFont typeface="Arial"/>
              <a:buNone/>
            </a:pPr>
            <a:r>
              <a:rPr lang="ja-JP" altLang="en-US" sz="1800">
                <a:latin typeface="+mn-ea"/>
                <a:ea typeface="+mn-ea"/>
              </a:rPr>
              <a:t>引用（いんよう）する（</a:t>
            </a:r>
            <a:r>
              <a:rPr lang="en-US" altLang="ja-JP" sz="1800">
                <a:latin typeface="+mn-ea"/>
                <a:ea typeface="+mn-ea"/>
              </a:rPr>
              <a:t>quote</a:t>
            </a:r>
            <a:r>
              <a:rPr lang="ja-JP" altLang="en-US" sz="1800">
                <a:latin typeface="+mn-ea"/>
                <a:ea typeface="+mn-ea"/>
              </a:rPr>
              <a:t>）ときは出典（しゅってん：</a:t>
            </a:r>
            <a:r>
              <a:rPr lang="en-US" altLang="ja-JP" sz="1800">
                <a:latin typeface="+mn-ea"/>
                <a:ea typeface="+mn-ea"/>
              </a:rPr>
              <a:t>source</a:t>
            </a:r>
            <a:r>
              <a:rPr lang="ja-JP" altLang="en-US" sz="1800">
                <a:latin typeface="+mn-ea"/>
                <a:ea typeface="+mn-ea"/>
              </a:rPr>
              <a:t>）を入（い）れてください。</a:t>
            </a:r>
          </a:p>
          <a:p>
            <a:pPr marL="0" indent="0">
              <a:buFont typeface="Arial"/>
              <a:buNone/>
            </a:pPr>
            <a:endParaRPr lang="ja-JP" altLang="en-US" sz="1800" dirty="0"/>
          </a:p>
        </p:txBody>
      </p:sp>
    </p:spTree>
    <p:extLst>
      <p:ext uri="{BB962C8B-B14F-4D97-AF65-F5344CB8AC3E}">
        <p14:creationId xmlns:p14="http://schemas.microsoft.com/office/powerpoint/2010/main" val="25550061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218</TotalTime>
  <Words>662</Words>
  <Application>Microsoft Office PowerPoint</Application>
  <PresentationFormat>ワイド画面</PresentationFormat>
  <Paragraphs>52</Paragraphs>
  <Slides>20</Slides>
  <Notes>20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20</vt:i4>
      </vt:variant>
    </vt:vector>
  </HeadingPairs>
  <TitlesOfParts>
    <vt:vector size="22" baseType="lpstr">
      <vt:lpstr>Arial</vt:lpstr>
      <vt:lpstr>Office テーマ</vt:lpstr>
      <vt:lpstr>タイトル</vt:lpstr>
      <vt:lpstr>１．要点（ようてん：Point）</vt:lpstr>
      <vt:lpstr>２．理由（りゆう：Reason）・根拠（こんきょ：Evidence）</vt:lpstr>
      <vt:lpstr>３．具体例（ぐたいれい：Example）</vt:lpstr>
      <vt:lpstr>４．要点（ようてん：Point）・まとめ（Summary）</vt:lpstr>
      <vt:lpstr>参考文献（さんこうぶんけん：References）</vt:lpstr>
      <vt:lpstr>タイトル</vt:lpstr>
      <vt:lpstr>１．導入（どうにゅう：Introduction）</vt:lpstr>
      <vt:lpstr>２．方法（ほうほう：Methods）</vt:lpstr>
      <vt:lpstr>３．結果（けっか：Results）</vt:lpstr>
      <vt:lpstr>４．考察（こうさつ：Discussion）</vt:lpstr>
      <vt:lpstr>５．結論（けつろん：Conclusion）</vt:lpstr>
      <vt:lpstr>参考文献（さんこうぶんけん：References）</vt:lpstr>
      <vt:lpstr>タイトル</vt:lpstr>
      <vt:lpstr>１．導入（どうにゅう：Introduction）</vt:lpstr>
      <vt:lpstr>２．問題（もんだい）</vt:lpstr>
      <vt:lpstr>３．解決策（かいけつさく：Solution）</vt:lpstr>
      <vt:lpstr>４．得（え）られる（obtain）成果（せいか：Outcome）</vt:lpstr>
      <vt:lpstr>５．まとめ</vt:lpstr>
      <vt:lpstr>参考文献（さんこうぶんけん：References）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タイトル</dc:title>
  <dc:creator>AKARI NORO</dc:creator>
  <cp:lastModifiedBy>PC 高嶋</cp:lastModifiedBy>
  <cp:revision>17</cp:revision>
  <dcterms:modified xsi:type="dcterms:W3CDTF">2024-03-28T11:26:58Z</dcterms:modified>
</cp:coreProperties>
</file>